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CCE3-71A9-4D0A-A0AC-8F9E9DC24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74F573-BF3A-40AD-9A8B-F95F5D846A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0E1C7-9776-460D-B203-AE5ECADC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60294-4720-486D-8787-E5E034D1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89C0-AC0F-4E2D-A7C6-F1437463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64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3EA4-DD1F-4E3D-8D3E-DDA14D881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7B1A4-92A5-4A41-BF9F-4FC7AD782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B07EF-19E7-4E72-9F6A-8C4F5876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CC512-06C8-46F5-BCD1-6CFC78EEC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18847-3055-4827-8FF1-BC67C98A7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83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848B48-1BA8-459F-96AB-E29A61B464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ED4C4-2AFC-41A8-9F9A-EABD59856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E911E-1D65-42E5-937B-0C86C5E3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DBB8A-325D-48B3-A44B-7DB3CAA2D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21DEC-8BEA-4E3C-8B5C-209C011B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7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EEFD5-A909-4801-A672-8DB247E1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C0761-4A7C-4D8E-828E-0BFDC358D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6DA31-0DE5-4D50-B6F6-63D609EB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98438-278B-443D-B9EB-5867738D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5689E-5C3C-477D-AD8A-1740651D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64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7298-8473-48BC-B208-69FFB872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C824B-9488-4797-96D6-C800AEC00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CA72B-3A9B-4A05-AD24-A754DB040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48FA5-AD94-4E60-9941-D33D200B3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258E9-735C-4BB3-B6F3-785D1FF5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34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C8E97-6A37-4547-8018-1C14B2C53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A8848-830A-4606-A2A5-E7152538F4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2C4FA-453E-4085-9A52-F9F8DAD98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DA198-4164-4672-A9E2-40FBF54E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C3FCE-CCBE-4F47-88BD-A177084B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3B35AC-47A9-44A0-884D-B7AD45AF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72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51E53-2EC6-42DA-891F-3263DE78D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30D34-1AAC-47BB-A70E-E82702864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30241-1404-4971-84C7-89C285159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744066-BF82-4D3E-B63D-4BE5EB41A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FDCBA-11ED-443D-B2FF-6C6041BFA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1DBBA4-08B9-49E8-8579-611BE7677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68B1B6-AF2B-408E-94F5-E8A02ABC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A0FE3C-0350-4FDC-9ADD-703FCF589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812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22B85-2ACA-4450-897A-0E20C9DC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73E76A-4119-4ED4-818F-1E8962DC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E0DD5E-D6F4-428A-8A1C-05728CC25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A67231-03D9-4C52-B8E2-E606429A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998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E2C2C9-454C-43BA-BC32-70B87B7B6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9F1BAA-34BB-41D3-92D4-59CC282E5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48FBC-B52F-4DD8-A983-75556C3F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77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FB64B-12B5-47E7-95DA-66C67FA82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D0542-74FA-46BF-AD6B-D7839F41C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96724-65EB-4EA2-AA2B-EDF8BA9B5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330FF-4048-478B-969C-2523AD77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392E8-7819-42F6-9E85-742A5C9D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C6312-23FE-4982-9A0B-8F586E50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4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7B1D2-94D2-4467-BD62-1DA7E2D3D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C913FD-C33A-43D2-8CF2-05DBD4C8A9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1CA414-D3DE-44DA-8703-97F0F8369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DF2E5-1A03-45E7-BD82-FAE20B7E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26B5C-5ECC-414F-AD84-69E70818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EB3A5-3605-4CCD-9F19-D282E148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41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548949-3BC0-459D-BCC1-F2EF53F9A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2F2A4-9CDF-4018-AB3B-974ED5387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525AB-5A55-43CC-B4A0-EBB61B55C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21FC2-C783-4C4F-B0A3-E35D2BD3C0BF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00F34-9CDB-4681-B189-93181992B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26842-9FC0-4AB9-A612-6C2777577C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5011-6667-490E-9CC9-6F6C52B9E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7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32A6F8-078E-43C3-9E87-5803E0277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437" y="368468"/>
            <a:ext cx="8543925" cy="76609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winkl Cursive Looped" panose="020000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Geography Fact Sheet - Robots</a:t>
            </a:r>
            <a:br>
              <a:rPr lang="en-US" dirty="0">
                <a:latin typeface="Comic Sans MS" panose="030F0702030302020204" pitchFamily="66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82A118-4540-48FB-B9B2-3EDD721428B9}"/>
              </a:ext>
            </a:extLst>
          </p:cNvPr>
          <p:cNvSpPr/>
          <p:nvPr/>
        </p:nvSpPr>
        <p:spPr>
          <a:xfrm>
            <a:off x="929274" y="611532"/>
            <a:ext cx="19976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winkl Cursive Looped" panose="02000000000000000000" pitchFamily="2" charset="0"/>
                <a:ea typeface="Segoe UI" panose="020B0502040204020203" pitchFamily="34" charset="0"/>
                <a:cs typeface="Segoe UI" panose="020B0502040204020203" pitchFamily="34" charset="0"/>
              </a:rPr>
              <a:t>Key Vocabulary </a:t>
            </a:r>
            <a:endParaRPr lang="en-US" sz="2000" dirty="0">
              <a:solidFill>
                <a:srgbClr val="FF0000"/>
              </a:solidFill>
              <a:latin typeface="Twinkl Cursive Looped" panose="02000000000000000000" pitchFamily="2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B7992F2-0D3B-4A7C-A7CB-846BF263B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4172"/>
              </p:ext>
            </p:extLst>
          </p:nvPr>
        </p:nvGraphicFramePr>
        <p:xfrm>
          <a:off x="173214" y="996917"/>
          <a:ext cx="3628139" cy="5777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2163">
                  <a:extLst>
                    <a:ext uri="{9D8B030D-6E8A-4147-A177-3AD203B41FA5}">
                      <a16:colId xmlns:a16="http://schemas.microsoft.com/office/drawing/2014/main" val="762733908"/>
                    </a:ext>
                  </a:extLst>
                </a:gridCol>
                <a:gridCol w="2175976">
                  <a:extLst>
                    <a:ext uri="{9D8B030D-6E8A-4147-A177-3AD203B41FA5}">
                      <a16:colId xmlns:a16="http://schemas.microsoft.com/office/drawing/2014/main" val="2744450227"/>
                    </a:ext>
                  </a:extLst>
                </a:gridCol>
              </a:tblGrid>
              <a:tr h="845633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Twinkl" panose="02000000000000000000" pitchFamily="2" charset="0"/>
                        </a:rPr>
                        <a:t>Capital 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Twinkl" panose="02000000000000000000" pitchFamily="2" charset="0"/>
                        </a:rPr>
                        <a:t>The city where the government of a country, state, or province is located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243185"/>
                  </a:ext>
                </a:extLst>
              </a:tr>
              <a:tr h="595075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Twinkl" panose="02000000000000000000" pitchFamily="2" charset="0"/>
                        </a:rPr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Twinkl" panose="02000000000000000000" pitchFamily="2" charset="0"/>
                        </a:rPr>
                        <a:t>A large area of land where people live under the same government or have the same culture; 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51143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Twinkl" panose="02000000000000000000" pitchFamily="2" charset="0"/>
                        </a:rPr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Twinkl" panose="02000000000000000000" pitchFamily="2" charset="0"/>
                        </a:rPr>
                        <a:t>A place or 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440456"/>
                  </a:ext>
                </a:extLst>
              </a:tr>
              <a:tr h="595075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Twinkl" panose="02000000000000000000" pitchFamily="2" charset="0"/>
                        </a:rPr>
                        <a:t>Physical 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Twinkl" panose="02000000000000000000" pitchFamily="2" charset="0"/>
                        </a:rPr>
                        <a:t>The scientific study of the natural features of the Earth's surface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668587"/>
                  </a:ext>
                </a:extLst>
              </a:tr>
              <a:tr h="595075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Twinkl" panose="02000000000000000000" pitchFamily="2" charset="0"/>
                        </a:rPr>
                        <a:t>Human 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Twinkl" panose="02000000000000000000" pitchFamily="2" charset="0"/>
                        </a:rPr>
                        <a:t>Something that can be man-made.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1488"/>
                  </a:ext>
                </a:extLst>
              </a:tr>
              <a:tr h="595075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Twinkl" panose="02000000000000000000" pitchFamily="2" charset="0"/>
                        </a:rPr>
                        <a:t>Landmark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Twinkl" panose="02000000000000000000" pitchFamily="2" charset="0"/>
                          <a:ea typeface="+mn-ea"/>
                          <a:cs typeface="+mn-cs"/>
                        </a:rPr>
                        <a:t>an object or feature of a landscape or town that is easily seen and recognized from a distance.</a:t>
                      </a:r>
                      <a:endParaRPr lang="en-GB" sz="1100" dirty="0">
                        <a:latin typeface="Twinkl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44829"/>
                  </a:ext>
                </a:extLst>
              </a:tr>
              <a:tr h="549076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Twinkl" panose="02000000000000000000" pitchFamily="2" charset="0"/>
                        </a:rPr>
                        <a:t>Sea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Twinkl" panose="02000000000000000000" pitchFamily="2" charset="0"/>
                        </a:rPr>
                        <a:t>An expanse of salt water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196380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601EEDD-6EB8-4B5C-A758-A7E28596D7DB}"/>
              </a:ext>
            </a:extLst>
          </p:cNvPr>
          <p:cNvSpPr txBox="1"/>
          <p:nvPr/>
        </p:nvSpPr>
        <p:spPr>
          <a:xfrm>
            <a:off x="9782366" y="1512342"/>
            <a:ext cx="21051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Twinkl" panose="02000000000000000000" pitchFamily="2" charset="0"/>
              </a:rPr>
              <a:t>We will learn about the different flags of the countries that make up the United Kingdom. </a:t>
            </a:r>
            <a:endParaRPr lang="en-GB" sz="1400" dirty="0">
              <a:latin typeface="Twinkl" panose="020000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A864ED1-1271-4FDC-A543-304C4E45F77F}"/>
              </a:ext>
            </a:extLst>
          </p:cNvPr>
          <p:cNvSpPr txBox="1"/>
          <p:nvPr/>
        </p:nvSpPr>
        <p:spPr>
          <a:xfrm>
            <a:off x="3789936" y="3632714"/>
            <a:ext cx="27815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Twinkl" panose="02000000000000000000" pitchFamily="2" charset="0"/>
              </a:rPr>
              <a:t>In this topic we will learn  to name, locate and identify characteristics of the four countries and capital cities of the United Kingdom and its surrounding seas.</a:t>
            </a:r>
          </a:p>
          <a:p>
            <a:pPr algn="ctr"/>
            <a:endParaRPr lang="en-GB" sz="1600" dirty="0">
              <a:latin typeface="Twinkl" panose="02000000000000000000" pitchFamily="2" charset="0"/>
            </a:endParaRPr>
          </a:p>
          <a:p>
            <a:pPr algn="ctr"/>
            <a:r>
              <a:rPr lang="en-GB" sz="1600" dirty="0">
                <a:latin typeface="Twinkl" panose="02000000000000000000" pitchFamily="2" charset="0"/>
              </a:rPr>
              <a:t>We will look at some of the main characteristics and landmarks of the four UK countries and capital cities.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1D2E321-D7C2-4198-9261-C2234F5FD0BE}"/>
              </a:ext>
            </a:extLst>
          </p:cNvPr>
          <p:cNvSpPr txBox="1"/>
          <p:nvPr/>
        </p:nvSpPr>
        <p:spPr>
          <a:xfrm>
            <a:off x="6571517" y="3200458"/>
            <a:ext cx="26657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Twinkl" panose="02000000000000000000" pitchFamily="2" charset="0"/>
              </a:rPr>
              <a:t>We will identify human and physical features in the different UK countries and capitals.</a:t>
            </a:r>
            <a:endParaRPr lang="en-GB" sz="1400" dirty="0">
              <a:latin typeface="Twinkl" panose="02000000000000000000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2125D64-0D14-40E5-A1A2-F537EE172AEF}"/>
              </a:ext>
            </a:extLst>
          </p:cNvPr>
          <p:cNvSpPr txBox="1"/>
          <p:nvPr/>
        </p:nvSpPr>
        <p:spPr>
          <a:xfrm>
            <a:off x="6797852" y="5549028"/>
            <a:ext cx="2197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Twinkl" panose="02000000000000000000" pitchFamily="2" charset="0"/>
              </a:rPr>
              <a:t>We will use maps and other images to talk about everyday life e.g. where we live etc</a:t>
            </a:r>
          </a:p>
        </p:txBody>
      </p:sp>
      <p:pic>
        <p:nvPicPr>
          <p:cNvPr id="2" name="Picture 1" descr="saintmaryscatholicprimaryloughborough (@saintmaryscath1) / Twitter">
            <a:extLst>
              <a:ext uri="{FF2B5EF4-FFF2-40B4-BE49-F238E27FC236}">
                <a16:creationId xmlns:a16="http://schemas.microsoft.com/office/drawing/2014/main" id="{D88159B8-7CC3-2B62-5154-CFE2635AC2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03" y="42829"/>
            <a:ext cx="682091" cy="68209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0B8C4CA-BE49-FD42-F856-72AF14DCF848}"/>
              </a:ext>
            </a:extLst>
          </p:cNvPr>
          <p:cNvSpPr txBox="1"/>
          <p:nvPr/>
        </p:nvSpPr>
        <p:spPr>
          <a:xfrm>
            <a:off x="9431476" y="5135315"/>
            <a:ext cx="219723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Twinkl" panose="02000000000000000000" pitchFamily="2" charset="0"/>
              </a:rPr>
              <a:t>We will identify the different seas that surround the UK and locate them. </a:t>
            </a:r>
          </a:p>
          <a:p>
            <a:endParaRPr lang="en-GB" dirty="0"/>
          </a:p>
        </p:txBody>
      </p:sp>
      <p:pic>
        <p:nvPicPr>
          <p:cNvPr id="16" name="Picture 15" descr="saintmaryscatholicprimaryloughborough (@saintmaryscath1) / Twitter">
            <a:extLst>
              <a:ext uri="{FF2B5EF4-FFF2-40B4-BE49-F238E27FC236}">
                <a16:creationId xmlns:a16="http://schemas.microsoft.com/office/drawing/2014/main" id="{1E6CF408-617E-99A5-6C26-5A10B606CB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7706" y="101578"/>
            <a:ext cx="682091" cy="6820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2" name="Picture 8" descr="Map united kingdom with counties Royalty Free Vector Image">
            <a:extLst>
              <a:ext uri="{FF2B5EF4-FFF2-40B4-BE49-F238E27FC236}">
                <a16:creationId xmlns:a16="http://schemas.microsoft.com/office/drawing/2014/main" id="{86E013DC-839D-4721-A08A-3209142693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7"/>
          <a:stretch/>
        </p:blipFill>
        <p:spPr bwMode="auto">
          <a:xfrm>
            <a:off x="4025052" y="1028974"/>
            <a:ext cx="2230664" cy="2553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483A96B-7928-3726-EF0A-A18BEA7DC6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049"/>
          <a:stretch/>
        </p:blipFill>
        <p:spPr>
          <a:xfrm>
            <a:off x="6336910" y="987185"/>
            <a:ext cx="3445456" cy="1984884"/>
          </a:xfrm>
          <a:prstGeom prst="rect">
            <a:avLst/>
          </a:prstGeom>
        </p:spPr>
      </p:pic>
      <p:pic>
        <p:nvPicPr>
          <p:cNvPr id="22" name="Picture 10" descr="Flag of the United Kingdom - Wikipedia">
            <a:extLst>
              <a:ext uri="{FF2B5EF4-FFF2-40B4-BE49-F238E27FC236}">
                <a16:creationId xmlns:a16="http://schemas.microsoft.com/office/drawing/2014/main" id="{766509BB-14A6-5E65-56DE-E736A9CCA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058" y="4403695"/>
            <a:ext cx="2290666" cy="114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Geography Seas around the uk - Teaching resources">
            <a:extLst>
              <a:ext uri="{FF2B5EF4-FFF2-40B4-BE49-F238E27FC236}">
                <a16:creationId xmlns:a16="http://schemas.microsoft.com/office/drawing/2014/main" id="{C84ABA44-667E-DA67-E4DD-13238A0765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67"/>
          <a:stretch/>
        </p:blipFill>
        <p:spPr bwMode="auto">
          <a:xfrm>
            <a:off x="9172665" y="3213557"/>
            <a:ext cx="2714852" cy="177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09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212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Twinkl</vt:lpstr>
      <vt:lpstr>Twinkl Cursive Looped</vt:lpstr>
      <vt:lpstr>Office Theme</vt:lpstr>
      <vt:lpstr>Geography Fact Sheet - Robots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Davies</dc:creator>
  <cp:lastModifiedBy>A Brown</cp:lastModifiedBy>
  <cp:revision>10</cp:revision>
  <dcterms:created xsi:type="dcterms:W3CDTF">2019-05-13T14:58:21Z</dcterms:created>
  <dcterms:modified xsi:type="dcterms:W3CDTF">2023-02-20T15:03:55Z</dcterms:modified>
</cp:coreProperties>
</file>