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7"/>
  </p:notesMasterIdLst>
  <p:handoutMasterIdLst>
    <p:handoutMasterId r:id="rId18"/>
  </p:handoutMasterIdLst>
  <p:sldIdLst>
    <p:sldId id="256" r:id="rId5"/>
    <p:sldId id="268" r:id="rId6"/>
    <p:sldId id="303" r:id="rId7"/>
    <p:sldId id="301" r:id="rId8"/>
    <p:sldId id="270" r:id="rId9"/>
    <p:sldId id="302" r:id="rId10"/>
    <p:sldId id="271" r:id="rId11"/>
    <p:sldId id="261" r:id="rId12"/>
    <p:sldId id="260" r:id="rId13"/>
    <p:sldId id="262" r:id="rId14"/>
    <p:sldId id="267" r:id="rId15"/>
    <p:sldId id="269"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040" autoAdjust="0"/>
    <p:restoredTop sz="94660"/>
  </p:normalViewPr>
  <p:slideViewPr>
    <p:cSldViewPr>
      <p:cViewPr varScale="1">
        <p:scale>
          <a:sx n="82" d="100"/>
          <a:sy n="82" d="100"/>
        </p:scale>
        <p:origin x="1987"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 Hargrove" userId="87fc3244-517c-437a-a28d-f4d8bdc4773c" providerId="ADAL" clId="{D91B413C-7A06-49A4-9773-438CA05E9D7E}"/>
    <pc:docChg chg="delSld modSld">
      <pc:chgData name="E Hargrove" userId="87fc3244-517c-437a-a28d-f4d8bdc4773c" providerId="ADAL" clId="{D91B413C-7A06-49A4-9773-438CA05E9D7E}" dt="2022-09-08T15:22:04.741" v="179" actId="20577"/>
      <pc:docMkLst>
        <pc:docMk/>
      </pc:docMkLst>
      <pc:sldChg chg="modSp mod">
        <pc:chgData name="E Hargrove" userId="87fc3244-517c-437a-a28d-f4d8bdc4773c" providerId="ADAL" clId="{D91B413C-7A06-49A4-9773-438CA05E9D7E}" dt="2022-09-08T15:00:41.790" v="7" actId="20577"/>
        <pc:sldMkLst>
          <pc:docMk/>
          <pc:sldMk cId="0" sldId="261"/>
        </pc:sldMkLst>
        <pc:spChg chg="mod">
          <ac:chgData name="E Hargrove" userId="87fc3244-517c-437a-a28d-f4d8bdc4773c" providerId="ADAL" clId="{D91B413C-7A06-49A4-9773-438CA05E9D7E}" dt="2022-09-08T15:00:41.790" v="7" actId="20577"/>
          <ac:spMkLst>
            <pc:docMk/>
            <pc:sldMk cId="0" sldId="261"/>
            <ac:spMk id="3" creationId="{00000000-0000-0000-0000-000000000000}"/>
          </ac:spMkLst>
        </pc:spChg>
      </pc:sldChg>
      <pc:sldChg chg="addSp modSp mod">
        <pc:chgData name="E Hargrove" userId="87fc3244-517c-437a-a28d-f4d8bdc4773c" providerId="ADAL" clId="{D91B413C-7A06-49A4-9773-438CA05E9D7E}" dt="2022-09-08T15:21:33.321" v="170" actId="1076"/>
        <pc:sldMkLst>
          <pc:docMk/>
          <pc:sldMk cId="0" sldId="262"/>
        </pc:sldMkLst>
        <pc:spChg chg="add mod">
          <ac:chgData name="E Hargrove" userId="87fc3244-517c-437a-a28d-f4d8bdc4773c" providerId="ADAL" clId="{D91B413C-7A06-49A4-9773-438CA05E9D7E}" dt="2022-09-08T15:15:01.692" v="164" actId="20577"/>
          <ac:spMkLst>
            <pc:docMk/>
            <pc:sldMk cId="0" sldId="262"/>
            <ac:spMk id="5" creationId="{F3465196-7C31-E51C-C79A-50116EB34F68}"/>
          </ac:spMkLst>
        </pc:spChg>
        <pc:picChg chg="add mod">
          <ac:chgData name="E Hargrove" userId="87fc3244-517c-437a-a28d-f4d8bdc4773c" providerId="ADAL" clId="{D91B413C-7A06-49A4-9773-438CA05E9D7E}" dt="2022-09-08T15:20:25.537" v="166" actId="1076"/>
          <ac:picMkLst>
            <pc:docMk/>
            <pc:sldMk cId="0" sldId="262"/>
            <ac:picMk id="7" creationId="{175AF123-0632-D4C8-1A4C-1C14892688D5}"/>
          </ac:picMkLst>
        </pc:picChg>
        <pc:picChg chg="add mod">
          <ac:chgData name="E Hargrove" userId="87fc3244-517c-437a-a28d-f4d8bdc4773c" providerId="ADAL" clId="{D91B413C-7A06-49A4-9773-438CA05E9D7E}" dt="2022-09-08T15:21:05.239" v="168" actId="1076"/>
          <ac:picMkLst>
            <pc:docMk/>
            <pc:sldMk cId="0" sldId="262"/>
            <ac:picMk id="9" creationId="{BC555FE5-B3C3-701C-B917-FC5399464F36}"/>
          </ac:picMkLst>
        </pc:picChg>
        <pc:picChg chg="add mod">
          <ac:chgData name="E Hargrove" userId="87fc3244-517c-437a-a28d-f4d8bdc4773c" providerId="ADAL" clId="{D91B413C-7A06-49A4-9773-438CA05E9D7E}" dt="2022-09-08T15:21:33.321" v="170" actId="1076"/>
          <ac:picMkLst>
            <pc:docMk/>
            <pc:sldMk cId="0" sldId="262"/>
            <ac:picMk id="11" creationId="{85FD3458-A6CA-9DDE-17A7-F80286F90DD1}"/>
          </ac:picMkLst>
        </pc:picChg>
      </pc:sldChg>
      <pc:sldChg chg="modSp mod">
        <pc:chgData name="E Hargrove" userId="87fc3244-517c-437a-a28d-f4d8bdc4773c" providerId="ADAL" clId="{D91B413C-7A06-49A4-9773-438CA05E9D7E}" dt="2022-09-08T15:21:57.203" v="173" actId="20577"/>
        <pc:sldMkLst>
          <pc:docMk/>
          <pc:sldMk cId="0" sldId="267"/>
        </pc:sldMkLst>
        <pc:spChg chg="mod">
          <ac:chgData name="E Hargrove" userId="87fc3244-517c-437a-a28d-f4d8bdc4773c" providerId="ADAL" clId="{D91B413C-7A06-49A4-9773-438CA05E9D7E}" dt="2022-09-08T15:21:57.203" v="173" actId="20577"/>
          <ac:spMkLst>
            <pc:docMk/>
            <pc:sldMk cId="0" sldId="267"/>
            <ac:spMk id="3" creationId="{00000000-0000-0000-0000-000000000000}"/>
          </ac:spMkLst>
        </pc:spChg>
      </pc:sldChg>
      <pc:sldChg chg="modSp mod">
        <pc:chgData name="E Hargrove" userId="87fc3244-517c-437a-a28d-f4d8bdc4773c" providerId="ADAL" clId="{D91B413C-7A06-49A4-9773-438CA05E9D7E}" dt="2022-09-08T15:22:04.741" v="179" actId="20577"/>
        <pc:sldMkLst>
          <pc:docMk/>
          <pc:sldMk cId="0" sldId="269"/>
        </pc:sldMkLst>
        <pc:spChg chg="mod">
          <ac:chgData name="E Hargrove" userId="87fc3244-517c-437a-a28d-f4d8bdc4773c" providerId="ADAL" clId="{D91B413C-7A06-49A4-9773-438CA05E9D7E}" dt="2022-09-08T15:22:04.741" v="179" actId="20577"/>
          <ac:spMkLst>
            <pc:docMk/>
            <pc:sldMk cId="0" sldId="269"/>
            <ac:spMk id="6" creationId="{00000000-0000-0000-0000-000000000000}"/>
          </ac:spMkLst>
        </pc:spChg>
      </pc:sldChg>
      <pc:sldChg chg="del">
        <pc:chgData name="E Hargrove" userId="87fc3244-517c-437a-a28d-f4d8bdc4773c" providerId="ADAL" clId="{D91B413C-7A06-49A4-9773-438CA05E9D7E}" dt="2022-09-08T15:21:44.757" v="171" actId="47"/>
        <pc:sldMkLst>
          <pc:docMk/>
          <pc:sldMk cId="2787360404" sldId="2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en-GB"/>
          </a:p>
        </p:txBody>
      </p:sp>
      <p:sp>
        <p:nvSpPr>
          <p:cNvPr id="3" name="Date Placeholder 2"/>
          <p:cNvSpPr>
            <a:spLocks noGrp="1"/>
          </p:cNvSpPr>
          <p:nvPr>
            <p:ph type="dt" sz="quarter" idx="1"/>
          </p:nvPr>
        </p:nvSpPr>
        <p:spPr>
          <a:xfrm>
            <a:off x="3850442" y="0"/>
            <a:ext cx="2945660" cy="496332"/>
          </a:xfrm>
          <a:prstGeom prst="rect">
            <a:avLst/>
          </a:prstGeom>
        </p:spPr>
        <p:txBody>
          <a:bodyPr vert="horz" lIns="92108" tIns="46054" rIns="92108" bIns="46054" rtlCol="0"/>
          <a:lstStyle>
            <a:lvl1pPr algn="r">
              <a:defRPr sz="1200"/>
            </a:lvl1pPr>
          </a:lstStyle>
          <a:p>
            <a:fld id="{F7469149-06F7-4A50-909D-926DE98F7F60}" type="datetimeFigureOut">
              <a:rPr lang="en-GB" smtClean="0"/>
              <a:t>08/09/2022</a:t>
            </a:fld>
            <a:endParaRPr lang="en-GB"/>
          </a:p>
        </p:txBody>
      </p:sp>
      <p:sp>
        <p:nvSpPr>
          <p:cNvPr id="4" name="Footer Placeholder 3"/>
          <p:cNvSpPr>
            <a:spLocks noGrp="1"/>
          </p:cNvSpPr>
          <p:nvPr>
            <p:ph type="ftr" sz="quarter" idx="2"/>
          </p:nvPr>
        </p:nvSpPr>
        <p:spPr>
          <a:xfrm>
            <a:off x="0" y="9428583"/>
            <a:ext cx="2945660" cy="496332"/>
          </a:xfrm>
          <a:prstGeom prst="rect">
            <a:avLst/>
          </a:prstGeom>
        </p:spPr>
        <p:txBody>
          <a:bodyPr vert="horz" lIns="92108" tIns="46054" rIns="92108" bIns="46054" rtlCol="0" anchor="b"/>
          <a:lstStyle>
            <a:lvl1pPr algn="l">
              <a:defRPr sz="1200"/>
            </a:lvl1pPr>
          </a:lstStyle>
          <a:p>
            <a:endParaRPr lang="en-GB"/>
          </a:p>
        </p:txBody>
      </p:sp>
      <p:sp>
        <p:nvSpPr>
          <p:cNvPr id="5" name="Slide Number Placeholder 4"/>
          <p:cNvSpPr>
            <a:spLocks noGrp="1"/>
          </p:cNvSpPr>
          <p:nvPr>
            <p:ph type="sldNum" sz="quarter" idx="3"/>
          </p:nvPr>
        </p:nvSpPr>
        <p:spPr>
          <a:xfrm>
            <a:off x="3850442" y="9428583"/>
            <a:ext cx="2945660" cy="496332"/>
          </a:xfrm>
          <a:prstGeom prst="rect">
            <a:avLst/>
          </a:prstGeom>
        </p:spPr>
        <p:txBody>
          <a:bodyPr vert="horz" lIns="92108" tIns="46054" rIns="92108" bIns="46054" rtlCol="0" anchor="b"/>
          <a:lstStyle>
            <a:lvl1pPr algn="r">
              <a:defRPr sz="1200"/>
            </a:lvl1pPr>
          </a:lstStyle>
          <a:p>
            <a:fld id="{738ABCDE-8789-448D-94C8-ED23B9375678}" type="slidenum">
              <a:rPr lang="en-GB" smtClean="0"/>
              <a:t>‹#›</a:t>
            </a:fld>
            <a:endParaRPr lang="en-GB"/>
          </a:p>
        </p:txBody>
      </p:sp>
    </p:spTree>
    <p:extLst>
      <p:ext uri="{BB962C8B-B14F-4D97-AF65-F5344CB8AC3E}">
        <p14:creationId xmlns:p14="http://schemas.microsoft.com/office/powerpoint/2010/main" val="2119896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en-GB"/>
          </a:p>
        </p:txBody>
      </p:sp>
      <p:sp>
        <p:nvSpPr>
          <p:cNvPr id="3" name="Date Placeholder 2"/>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fld id="{95A7B218-5551-4B76-9B72-219A3CD7AD28}" type="datetimeFigureOut">
              <a:rPr lang="en-US" smtClean="0"/>
              <a:pPr/>
              <a:t>9/8/2022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08" tIns="46054" rIns="92108" bIns="46054"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108" tIns="46054" rIns="92108" bIns="460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endParaRPr lang="en-GB"/>
          </a:p>
        </p:txBody>
      </p:sp>
      <p:sp>
        <p:nvSpPr>
          <p:cNvPr id="7" name="Slide Number Placeholder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fld id="{EE97E75E-5381-470D-B3DA-898A0E249A12}" type="slidenum">
              <a:rPr lang="en-GB" smtClean="0"/>
              <a:pPr/>
              <a:t>‹#›</a:t>
            </a:fld>
            <a:endParaRPr lang="en-GB"/>
          </a:p>
        </p:txBody>
      </p:sp>
    </p:spTree>
    <p:extLst>
      <p:ext uri="{BB962C8B-B14F-4D97-AF65-F5344CB8AC3E}">
        <p14:creationId xmlns:p14="http://schemas.microsoft.com/office/powerpoint/2010/main" val="149756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7FC5292-287E-4018-A8A9-F1492666861A}" type="datetimeFigureOut">
              <a:rPr lang="en-US" smtClean="0"/>
              <a:pPr/>
              <a:t>9/8/2022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678024-0990-4C26-B162-CA219943EF55}" type="slidenum">
              <a:rPr lang="en-GB" smtClean="0"/>
              <a:pPr/>
              <a:t>‹#›</a:t>
            </a:fld>
            <a:endParaRPr lang="en-GB"/>
          </a:p>
        </p:txBody>
      </p:sp>
    </p:spTree>
    <p:extLst>
      <p:ext uri="{BB962C8B-B14F-4D97-AF65-F5344CB8AC3E}">
        <p14:creationId xmlns:p14="http://schemas.microsoft.com/office/powerpoint/2010/main" val="62826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FC5292-287E-4018-A8A9-F1492666861A}" type="datetimeFigureOut">
              <a:rPr lang="en-US" smtClean="0"/>
              <a:pPr/>
              <a:t>9/8/2022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678024-0990-4C26-B162-CA219943EF55}" type="slidenum">
              <a:rPr lang="en-GB" smtClean="0"/>
              <a:pPr/>
              <a:t>‹#›</a:t>
            </a:fld>
            <a:endParaRPr lang="en-GB"/>
          </a:p>
        </p:txBody>
      </p:sp>
    </p:spTree>
    <p:extLst>
      <p:ext uri="{BB962C8B-B14F-4D97-AF65-F5344CB8AC3E}">
        <p14:creationId xmlns:p14="http://schemas.microsoft.com/office/powerpoint/2010/main" val="234452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FC5292-287E-4018-A8A9-F1492666861A}" type="datetimeFigureOut">
              <a:rPr lang="en-US" smtClean="0"/>
              <a:pPr/>
              <a:t>9/8/2022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678024-0990-4C26-B162-CA219943EF55}" type="slidenum">
              <a:rPr lang="en-GB" smtClean="0"/>
              <a:pPr/>
              <a:t>‹#›</a:t>
            </a:fld>
            <a:endParaRPr lang="en-GB"/>
          </a:p>
        </p:txBody>
      </p:sp>
    </p:spTree>
    <p:extLst>
      <p:ext uri="{BB962C8B-B14F-4D97-AF65-F5344CB8AC3E}">
        <p14:creationId xmlns:p14="http://schemas.microsoft.com/office/powerpoint/2010/main" val="1588867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94849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FC5292-287E-4018-A8A9-F1492666861A}" type="datetimeFigureOut">
              <a:rPr lang="en-US" smtClean="0"/>
              <a:pPr/>
              <a:t>9/8/2022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678024-0990-4C26-B162-CA219943EF55}" type="slidenum">
              <a:rPr lang="en-GB" smtClean="0"/>
              <a:pPr/>
              <a:t>‹#›</a:t>
            </a:fld>
            <a:endParaRPr lang="en-GB"/>
          </a:p>
        </p:txBody>
      </p:sp>
    </p:spTree>
    <p:extLst>
      <p:ext uri="{BB962C8B-B14F-4D97-AF65-F5344CB8AC3E}">
        <p14:creationId xmlns:p14="http://schemas.microsoft.com/office/powerpoint/2010/main" val="399216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C5292-287E-4018-A8A9-F1492666861A}" type="datetimeFigureOut">
              <a:rPr lang="en-US" smtClean="0"/>
              <a:pPr/>
              <a:t>9/8/2022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678024-0990-4C26-B162-CA219943EF55}" type="slidenum">
              <a:rPr lang="en-GB" smtClean="0"/>
              <a:pPr/>
              <a:t>‹#›</a:t>
            </a:fld>
            <a:endParaRPr lang="en-GB"/>
          </a:p>
        </p:txBody>
      </p:sp>
    </p:spTree>
    <p:extLst>
      <p:ext uri="{BB962C8B-B14F-4D97-AF65-F5344CB8AC3E}">
        <p14:creationId xmlns:p14="http://schemas.microsoft.com/office/powerpoint/2010/main" val="89510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FC5292-287E-4018-A8A9-F1492666861A}" type="datetimeFigureOut">
              <a:rPr lang="en-US" smtClean="0"/>
              <a:pPr/>
              <a:t>9/8/2022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678024-0990-4C26-B162-CA219943EF55}" type="slidenum">
              <a:rPr lang="en-GB" smtClean="0"/>
              <a:pPr/>
              <a:t>‹#›</a:t>
            </a:fld>
            <a:endParaRPr lang="en-GB"/>
          </a:p>
        </p:txBody>
      </p:sp>
    </p:spTree>
    <p:extLst>
      <p:ext uri="{BB962C8B-B14F-4D97-AF65-F5344CB8AC3E}">
        <p14:creationId xmlns:p14="http://schemas.microsoft.com/office/powerpoint/2010/main" val="168221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7FC5292-287E-4018-A8A9-F1492666861A}" type="datetimeFigureOut">
              <a:rPr lang="en-US" smtClean="0"/>
              <a:pPr/>
              <a:t>9/8/2022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678024-0990-4C26-B162-CA219943EF55}" type="slidenum">
              <a:rPr lang="en-GB" smtClean="0"/>
              <a:pPr/>
              <a:t>‹#›</a:t>
            </a:fld>
            <a:endParaRPr lang="en-GB"/>
          </a:p>
        </p:txBody>
      </p:sp>
    </p:spTree>
    <p:extLst>
      <p:ext uri="{BB962C8B-B14F-4D97-AF65-F5344CB8AC3E}">
        <p14:creationId xmlns:p14="http://schemas.microsoft.com/office/powerpoint/2010/main" val="76029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7FC5292-287E-4018-A8A9-F1492666861A}" type="datetimeFigureOut">
              <a:rPr lang="en-US" smtClean="0"/>
              <a:pPr/>
              <a:t>9/8/2022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678024-0990-4C26-B162-CA219943EF55}" type="slidenum">
              <a:rPr lang="en-GB" smtClean="0"/>
              <a:pPr/>
              <a:t>‹#›</a:t>
            </a:fld>
            <a:endParaRPr lang="en-GB"/>
          </a:p>
        </p:txBody>
      </p:sp>
    </p:spTree>
    <p:extLst>
      <p:ext uri="{BB962C8B-B14F-4D97-AF65-F5344CB8AC3E}">
        <p14:creationId xmlns:p14="http://schemas.microsoft.com/office/powerpoint/2010/main" val="301432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C5292-287E-4018-A8A9-F1492666861A}" type="datetimeFigureOut">
              <a:rPr lang="en-US" smtClean="0"/>
              <a:pPr/>
              <a:t>9/8/2022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678024-0990-4C26-B162-CA219943EF55}" type="slidenum">
              <a:rPr lang="en-GB" smtClean="0"/>
              <a:pPr/>
              <a:t>‹#›</a:t>
            </a:fld>
            <a:endParaRPr lang="en-GB"/>
          </a:p>
        </p:txBody>
      </p:sp>
    </p:spTree>
    <p:extLst>
      <p:ext uri="{BB962C8B-B14F-4D97-AF65-F5344CB8AC3E}">
        <p14:creationId xmlns:p14="http://schemas.microsoft.com/office/powerpoint/2010/main" val="186772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FC5292-287E-4018-A8A9-F1492666861A}" type="datetimeFigureOut">
              <a:rPr lang="en-US" smtClean="0"/>
              <a:pPr/>
              <a:t>9/8/2022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678024-0990-4C26-B162-CA219943EF55}" type="slidenum">
              <a:rPr lang="en-GB" smtClean="0"/>
              <a:pPr/>
              <a:t>‹#›</a:t>
            </a:fld>
            <a:endParaRPr lang="en-GB"/>
          </a:p>
        </p:txBody>
      </p:sp>
    </p:spTree>
    <p:extLst>
      <p:ext uri="{BB962C8B-B14F-4D97-AF65-F5344CB8AC3E}">
        <p14:creationId xmlns:p14="http://schemas.microsoft.com/office/powerpoint/2010/main" val="194296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FC5292-287E-4018-A8A9-F1492666861A}" type="datetimeFigureOut">
              <a:rPr lang="en-US" smtClean="0"/>
              <a:pPr/>
              <a:t>9/8/2022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678024-0990-4C26-B162-CA219943EF55}" type="slidenum">
              <a:rPr lang="en-GB" smtClean="0"/>
              <a:pPr/>
              <a:t>‹#›</a:t>
            </a:fld>
            <a:endParaRPr lang="en-GB"/>
          </a:p>
        </p:txBody>
      </p:sp>
    </p:spTree>
    <p:extLst>
      <p:ext uri="{BB962C8B-B14F-4D97-AF65-F5344CB8AC3E}">
        <p14:creationId xmlns:p14="http://schemas.microsoft.com/office/powerpoint/2010/main" val="268300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FC5292-287E-4018-A8A9-F1492666861A}" type="datetimeFigureOut">
              <a:rPr lang="en-US" smtClean="0"/>
              <a:pPr/>
              <a:t>9/8/2022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678024-0990-4C26-B162-CA219943EF55}" type="slidenum">
              <a:rPr lang="en-GB" smtClean="0"/>
              <a:pPr/>
              <a:t>‹#›</a:t>
            </a:fld>
            <a:endParaRPr lang="en-GB"/>
          </a:p>
        </p:txBody>
      </p:sp>
    </p:spTree>
    <p:extLst>
      <p:ext uri="{BB962C8B-B14F-4D97-AF65-F5344CB8AC3E}">
        <p14:creationId xmlns:p14="http://schemas.microsoft.com/office/powerpoint/2010/main" val="33236115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HT"/>
          <p:cNvPicPr/>
          <p:nvPr/>
        </p:nvPicPr>
        <p:blipFill>
          <a:blip r:embed="rId2" cstate="print"/>
          <a:srcRect r="76994"/>
          <a:stretch>
            <a:fillRect/>
          </a:stretch>
        </p:blipFill>
        <p:spPr bwMode="auto">
          <a:xfrm>
            <a:off x="3779912" y="260648"/>
            <a:ext cx="1656183" cy="1919486"/>
          </a:xfrm>
          <a:prstGeom prst="rect">
            <a:avLst/>
          </a:prstGeom>
          <a:noFill/>
          <a:ln w="9525">
            <a:noFill/>
            <a:miter lim="800000"/>
            <a:headEnd/>
            <a:tailEnd/>
          </a:ln>
        </p:spPr>
      </p:pic>
      <p:sp>
        <p:nvSpPr>
          <p:cNvPr id="2" name="Title 1"/>
          <p:cNvSpPr>
            <a:spLocks noGrp="1"/>
          </p:cNvSpPr>
          <p:nvPr>
            <p:ph type="ctrTitle"/>
          </p:nvPr>
        </p:nvSpPr>
        <p:spPr>
          <a:xfrm>
            <a:off x="357442" y="3068960"/>
            <a:ext cx="8501122" cy="1228696"/>
          </a:xfrm>
        </p:spPr>
        <p:txBody>
          <a:bodyPr>
            <a:normAutofit fontScale="90000"/>
          </a:bodyPr>
          <a:lstStyle/>
          <a:p>
            <a:br>
              <a:rPr lang="en-GB" sz="6000" b="1" dirty="0">
                <a:solidFill>
                  <a:srgbClr val="C00000"/>
                </a:solidFill>
                <a:latin typeface="Felix Titling" panose="04060505060202020A04" pitchFamily="82" charset="0"/>
                <a:ea typeface="Dotum" pitchFamily="34" charset="-127"/>
              </a:rPr>
            </a:br>
            <a:br>
              <a:rPr lang="en-GB" sz="6000" b="1" dirty="0">
                <a:solidFill>
                  <a:srgbClr val="C00000"/>
                </a:solidFill>
                <a:latin typeface="Felix Titling" panose="04060505060202020A04" pitchFamily="82" charset="0"/>
                <a:ea typeface="Dotum" pitchFamily="34" charset="-127"/>
              </a:rPr>
            </a:br>
            <a:br>
              <a:rPr lang="en-GB" sz="6000" b="1" dirty="0">
                <a:solidFill>
                  <a:srgbClr val="C00000"/>
                </a:solidFill>
                <a:latin typeface="Felix Titling" panose="04060505060202020A04" pitchFamily="82" charset="0"/>
                <a:ea typeface="Dotum" pitchFamily="34" charset="-127"/>
              </a:rPr>
            </a:br>
            <a:r>
              <a:rPr lang="en-GB" sz="7300" dirty="0">
                <a:solidFill>
                  <a:schemeClr val="tx2">
                    <a:lumMod val="75000"/>
                  </a:schemeClr>
                </a:solidFill>
                <a:latin typeface="Twinkl Cursive Looped" panose="02000000000000000000" pitchFamily="2" charset="0"/>
                <a:ea typeface="Dotum" pitchFamily="34" charset="-127"/>
              </a:rPr>
              <a:t>Welcome to EYFS</a:t>
            </a:r>
          </a:p>
        </p:txBody>
      </p:sp>
      <p:pic>
        <p:nvPicPr>
          <p:cNvPr id="6" name="Picture 5">
            <a:extLst>
              <a:ext uri="{FF2B5EF4-FFF2-40B4-BE49-F238E27FC236}">
                <a16:creationId xmlns:a16="http://schemas.microsoft.com/office/drawing/2014/main" id="{9826F5D1-4A02-48AB-9523-8783FA85B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0224" y="250564"/>
            <a:ext cx="2283551" cy="2554003"/>
          </a:xfrm>
          <a:prstGeom prst="rect">
            <a:avLst/>
          </a:prstGeom>
          <a:noFill/>
          <a:ln>
            <a:noFill/>
          </a:ln>
        </p:spPr>
      </p:pic>
      <p:pic>
        <p:nvPicPr>
          <p:cNvPr id="8" name="Picture 7">
            <a:extLst>
              <a:ext uri="{FF2B5EF4-FFF2-40B4-BE49-F238E27FC236}">
                <a16:creationId xmlns:a16="http://schemas.microsoft.com/office/drawing/2014/main" id="{A1C90C7C-FA96-4888-8EAA-C5C553ACBB8D}"/>
              </a:ext>
            </a:extLst>
          </p:cNvPr>
          <p:cNvPicPr/>
          <p:nvPr/>
        </p:nvPicPr>
        <p:blipFill>
          <a:blip r:embed="rId4">
            <a:extLst>
              <a:ext uri="{28A0092B-C50C-407E-A947-70E740481C1C}">
                <a14:useLocalDpi xmlns:a14="http://schemas.microsoft.com/office/drawing/2010/main" val="0"/>
              </a:ext>
            </a:extLst>
          </a:blip>
          <a:stretch>
            <a:fillRect/>
          </a:stretch>
        </p:blipFill>
        <p:spPr>
          <a:xfrm>
            <a:off x="2771800" y="5085184"/>
            <a:ext cx="3816424" cy="13681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tx2">
                    <a:lumMod val="75000"/>
                  </a:schemeClr>
                </a:solidFill>
                <a:latin typeface="Twinkl Cursive Looped" panose="02000000000000000000" pitchFamily="2" charset="0"/>
                <a:ea typeface="Dotum" pitchFamily="34" charset="-127"/>
              </a:rPr>
              <a:t>RE</a:t>
            </a:r>
          </a:p>
        </p:txBody>
      </p:sp>
      <p:sp>
        <p:nvSpPr>
          <p:cNvPr id="3" name="Content Placeholder 2"/>
          <p:cNvSpPr>
            <a:spLocks noGrp="1"/>
          </p:cNvSpPr>
          <p:nvPr>
            <p:ph idx="1"/>
          </p:nvPr>
        </p:nvSpPr>
        <p:spPr/>
        <p:txBody>
          <a:bodyPr>
            <a:normAutofit/>
          </a:bodyPr>
          <a:lstStyle/>
          <a:p>
            <a:pPr marL="342900" lvl="1" indent="0">
              <a:buNone/>
              <a:defRPr/>
            </a:pPr>
            <a:endParaRPr lang="en-GB" sz="2400" dirty="0">
              <a:solidFill>
                <a:srgbClr val="FF0000"/>
              </a:solidFill>
              <a:latin typeface="Arial" panose="020B0604020202020204" pitchFamily="34" charset="0"/>
              <a:ea typeface="Dotum" pitchFamily="34" charset="-127"/>
              <a:cs typeface="Arial" panose="020B0604020202020204" pitchFamily="34" charset="0"/>
            </a:endParaRPr>
          </a:p>
          <a:p>
            <a:pPr lvl="1">
              <a:defRPr/>
            </a:pPr>
            <a:endParaRPr lang="en-GB" sz="2400" dirty="0">
              <a:solidFill>
                <a:srgbClr val="FF0000"/>
              </a:solidFill>
              <a:latin typeface="Arial" panose="020B0604020202020204" pitchFamily="34" charset="0"/>
              <a:ea typeface="Dotum" pitchFamily="34" charset="-127"/>
              <a:cs typeface="Arial" panose="020B0604020202020204" pitchFamily="34" charset="0"/>
            </a:endParaRPr>
          </a:p>
          <a:p>
            <a:pPr lvl="1">
              <a:buNone/>
              <a:defRPr/>
            </a:pPr>
            <a:endParaRPr lang="en-GB" sz="2400" dirty="0">
              <a:solidFill>
                <a:srgbClr val="0070C0"/>
              </a:solidFill>
              <a:latin typeface="Dotum" pitchFamily="34" charset="-127"/>
              <a:ea typeface="Dotum" pitchFamily="34" charset="-127"/>
            </a:endParaRPr>
          </a:p>
          <a:p>
            <a:endParaRPr lang="en-GB" dirty="0"/>
          </a:p>
        </p:txBody>
      </p:sp>
      <p:pic>
        <p:nvPicPr>
          <p:cNvPr id="2050" name="Picture 2" descr="http://www.educationcommission.org.uk/SiteImages/1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98377"/>
            <a:ext cx="1872208" cy="16590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465196-7C31-E51C-C79A-50116EB34F68}"/>
              </a:ext>
            </a:extLst>
          </p:cNvPr>
          <p:cNvSpPr txBox="1"/>
          <p:nvPr/>
        </p:nvSpPr>
        <p:spPr>
          <a:xfrm>
            <a:off x="395536" y="1690689"/>
            <a:ext cx="6408712" cy="1200329"/>
          </a:xfrm>
          <a:prstGeom prst="rect">
            <a:avLst/>
          </a:prstGeom>
          <a:noFill/>
        </p:spPr>
        <p:txBody>
          <a:bodyPr wrap="square">
            <a:spAutoFit/>
          </a:bodyPr>
          <a:lstStyle/>
          <a:p>
            <a:pPr marL="342900" indent="-342900">
              <a:buFont typeface="Arial" panose="020B0604020202020204" pitchFamily="34" charset="0"/>
              <a:buChar char="•"/>
            </a:pPr>
            <a:r>
              <a:rPr lang="en-GB" sz="1800" dirty="0">
                <a:latin typeface="Arial" panose="020B0604020202020204" pitchFamily="34" charset="0"/>
                <a:cs typeface="Arial" panose="020B0604020202020204" pitchFamily="34" charset="0"/>
              </a:rPr>
              <a:t>We use a scheme called Come and See as our guide </a:t>
            </a:r>
            <a:r>
              <a:rPr lang="en-GB" dirty="0">
                <a:latin typeface="Arial" panose="020B0604020202020204" pitchFamily="34" charset="0"/>
                <a:cs typeface="Arial" panose="020B0604020202020204" pitchFamily="34" charset="0"/>
              </a:rPr>
              <a:t>for our Religious Education. We also have weeks where we focus on learning about other religions. </a:t>
            </a:r>
          </a:p>
          <a:p>
            <a:pPr marL="342900" indent="-34290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75AF123-0632-D4C8-1A4C-1C14892688D5}"/>
              </a:ext>
            </a:extLst>
          </p:cNvPr>
          <p:cNvPicPr>
            <a:picLocks noChangeAspect="1"/>
          </p:cNvPicPr>
          <p:nvPr/>
        </p:nvPicPr>
        <p:blipFill>
          <a:blip r:embed="rId3"/>
          <a:stretch>
            <a:fillRect/>
          </a:stretch>
        </p:blipFill>
        <p:spPr>
          <a:xfrm>
            <a:off x="688836" y="2708920"/>
            <a:ext cx="2187130" cy="3924640"/>
          </a:xfrm>
          <a:prstGeom prst="rect">
            <a:avLst/>
          </a:prstGeom>
        </p:spPr>
      </p:pic>
      <p:pic>
        <p:nvPicPr>
          <p:cNvPr id="9" name="Picture 8">
            <a:extLst>
              <a:ext uri="{FF2B5EF4-FFF2-40B4-BE49-F238E27FC236}">
                <a16:creationId xmlns:a16="http://schemas.microsoft.com/office/drawing/2014/main" id="{BC555FE5-B3C3-701C-B917-FC5399464F36}"/>
              </a:ext>
            </a:extLst>
          </p:cNvPr>
          <p:cNvPicPr>
            <a:picLocks noChangeAspect="1"/>
          </p:cNvPicPr>
          <p:nvPr/>
        </p:nvPicPr>
        <p:blipFill>
          <a:blip r:embed="rId4"/>
          <a:stretch>
            <a:fillRect/>
          </a:stretch>
        </p:blipFill>
        <p:spPr>
          <a:xfrm>
            <a:off x="3275856" y="2891018"/>
            <a:ext cx="2225233" cy="3696020"/>
          </a:xfrm>
          <a:prstGeom prst="rect">
            <a:avLst/>
          </a:prstGeom>
        </p:spPr>
      </p:pic>
      <p:pic>
        <p:nvPicPr>
          <p:cNvPr id="11" name="Picture 10">
            <a:extLst>
              <a:ext uri="{FF2B5EF4-FFF2-40B4-BE49-F238E27FC236}">
                <a16:creationId xmlns:a16="http://schemas.microsoft.com/office/drawing/2014/main" id="{85FD3458-A6CA-9DDE-17A7-F80286F90DD1}"/>
              </a:ext>
            </a:extLst>
          </p:cNvPr>
          <p:cNvPicPr>
            <a:picLocks noChangeAspect="1"/>
          </p:cNvPicPr>
          <p:nvPr/>
        </p:nvPicPr>
        <p:blipFill>
          <a:blip r:embed="rId5"/>
          <a:stretch>
            <a:fillRect/>
          </a:stretch>
        </p:blipFill>
        <p:spPr>
          <a:xfrm>
            <a:off x="6048042" y="2684767"/>
            <a:ext cx="2263336" cy="38941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solidFill>
                  <a:schemeClr val="tx2">
                    <a:lumMod val="75000"/>
                  </a:schemeClr>
                </a:solidFill>
                <a:latin typeface="Twinkl Cursive Looped" panose="02000000000000000000" pitchFamily="2" charset="0"/>
                <a:ea typeface="Dotum" pitchFamily="34" charset="-127"/>
              </a:rPr>
              <a:t>School</a:t>
            </a:r>
            <a:r>
              <a:rPr lang="en-GB" sz="5400" b="1" dirty="0">
                <a:solidFill>
                  <a:schemeClr val="tx2">
                    <a:lumMod val="75000"/>
                  </a:schemeClr>
                </a:solidFill>
                <a:latin typeface="Twinkl Cursive Looped" panose="02000000000000000000" pitchFamily="2" charset="0"/>
                <a:ea typeface="Dotum" pitchFamily="34" charset="-127"/>
              </a:rPr>
              <a:t> </a:t>
            </a:r>
            <a:r>
              <a:rPr lang="en-GB" sz="5400" dirty="0">
                <a:solidFill>
                  <a:schemeClr val="tx2">
                    <a:lumMod val="75000"/>
                  </a:schemeClr>
                </a:solidFill>
                <a:latin typeface="Twinkl Cursive Looped" panose="02000000000000000000" pitchFamily="2" charset="0"/>
                <a:ea typeface="Dotum" pitchFamily="34" charset="-127"/>
              </a:rPr>
              <a:t>Uniform</a:t>
            </a:r>
          </a:p>
        </p:txBody>
      </p:sp>
      <p:sp>
        <p:nvSpPr>
          <p:cNvPr id="3" name="Content Placeholder 2"/>
          <p:cNvSpPr>
            <a:spLocks noGrp="1"/>
          </p:cNvSpPr>
          <p:nvPr>
            <p:ph idx="1"/>
          </p:nvPr>
        </p:nvSpPr>
        <p:spPr>
          <a:xfrm>
            <a:off x="628650" y="1412775"/>
            <a:ext cx="7886700" cy="4764187"/>
          </a:xfrm>
        </p:spPr>
        <p:txBody>
          <a:bodyPr>
            <a:normAutofit fontScale="70000" lnSpcReduction="20000"/>
          </a:bodyPr>
          <a:lstStyle/>
          <a:p>
            <a:pPr>
              <a:buNone/>
              <a:defRPr/>
            </a:pPr>
            <a:r>
              <a:rPr lang="en-GB" sz="2400" u="sng" dirty="0">
                <a:latin typeface="Arial" panose="020B0604020202020204" pitchFamily="34" charset="0"/>
                <a:ea typeface="Dotum" pitchFamily="34" charset="-127"/>
                <a:cs typeface="Arial" panose="020B0604020202020204" pitchFamily="34" charset="0"/>
              </a:rPr>
              <a:t>Girls: </a:t>
            </a:r>
          </a:p>
          <a:p>
            <a:pPr>
              <a:buNone/>
              <a:defRPr/>
            </a:pPr>
            <a:r>
              <a:rPr lang="en-GB" sz="2400" dirty="0">
                <a:latin typeface="Arial" panose="020B0604020202020204" pitchFamily="34" charset="0"/>
                <a:ea typeface="Dotum" pitchFamily="34" charset="-127"/>
                <a:cs typeface="Arial" panose="020B0604020202020204" pitchFamily="34" charset="0"/>
              </a:rPr>
              <a:t>Grey/Navy pinafore or skirt, blue polo shirt with logo, school jumper or cardigan, white socks or navy/black tights and black shoes.</a:t>
            </a:r>
          </a:p>
          <a:p>
            <a:pPr>
              <a:buNone/>
              <a:defRPr/>
            </a:pPr>
            <a:endParaRPr lang="en-GB" sz="2400" dirty="0">
              <a:latin typeface="Arial" panose="020B0604020202020204" pitchFamily="34" charset="0"/>
              <a:ea typeface="Dotum" pitchFamily="34" charset="-127"/>
              <a:cs typeface="Arial" panose="020B0604020202020204" pitchFamily="34" charset="0"/>
            </a:endParaRPr>
          </a:p>
          <a:p>
            <a:pPr>
              <a:buNone/>
              <a:defRPr/>
            </a:pPr>
            <a:r>
              <a:rPr lang="en-GB" sz="2400" u="sng" dirty="0">
                <a:latin typeface="Arial" panose="020B0604020202020204" pitchFamily="34" charset="0"/>
                <a:ea typeface="Dotum" pitchFamily="34" charset="-127"/>
                <a:cs typeface="Arial" panose="020B0604020202020204" pitchFamily="34" charset="0"/>
              </a:rPr>
              <a:t>Boys</a:t>
            </a:r>
            <a:r>
              <a:rPr lang="en-GB" sz="2400" dirty="0">
                <a:latin typeface="Arial" panose="020B0604020202020204" pitchFamily="34" charset="0"/>
                <a:ea typeface="Dotum" pitchFamily="34" charset="-127"/>
                <a:cs typeface="Arial" panose="020B0604020202020204" pitchFamily="34" charset="0"/>
              </a:rPr>
              <a:t>: </a:t>
            </a:r>
          </a:p>
          <a:p>
            <a:pPr>
              <a:buNone/>
              <a:defRPr/>
            </a:pPr>
            <a:r>
              <a:rPr lang="en-GB" sz="2400" dirty="0">
                <a:latin typeface="Arial" panose="020B0604020202020204" pitchFamily="34" charset="0"/>
                <a:ea typeface="Dotum" pitchFamily="34" charset="-127"/>
                <a:cs typeface="Arial" panose="020B0604020202020204" pitchFamily="34" charset="0"/>
              </a:rPr>
              <a:t>Grey/Navy trousers, blue polo shirt with logo, school jumper, black socks and black shoes.</a:t>
            </a:r>
          </a:p>
          <a:p>
            <a:pPr>
              <a:buNone/>
              <a:defRPr/>
            </a:pPr>
            <a:endParaRPr lang="en-GB" sz="2400" dirty="0">
              <a:latin typeface="Arial" panose="020B0604020202020204" pitchFamily="34" charset="0"/>
              <a:ea typeface="Dotum" pitchFamily="34" charset="-127"/>
              <a:cs typeface="Arial" panose="020B0604020202020204" pitchFamily="34" charset="0"/>
            </a:endParaRPr>
          </a:p>
          <a:p>
            <a:pPr>
              <a:buNone/>
              <a:defRPr/>
            </a:pPr>
            <a:r>
              <a:rPr lang="en-GB" sz="2400" u="sng" dirty="0">
                <a:latin typeface="Arial" panose="020B0604020202020204" pitchFamily="34" charset="0"/>
                <a:ea typeface="Dotum" pitchFamily="34" charset="-127"/>
                <a:cs typeface="Arial" panose="020B0604020202020204" pitchFamily="34" charset="0"/>
              </a:rPr>
              <a:t>Winter uniform </a:t>
            </a:r>
            <a:r>
              <a:rPr lang="en-GB" sz="2400" dirty="0">
                <a:latin typeface="Arial" panose="020B0604020202020204" pitchFamily="34" charset="0"/>
                <a:ea typeface="Dotum" pitchFamily="34" charset="-127"/>
                <a:cs typeface="Arial" panose="020B0604020202020204" pitchFamily="34" charset="0"/>
              </a:rPr>
              <a:t>(after October half term) – blue shirt and school tie</a:t>
            </a:r>
          </a:p>
          <a:p>
            <a:pPr>
              <a:buNone/>
              <a:defRPr/>
            </a:pPr>
            <a:endParaRPr lang="en-GB" sz="2400" dirty="0">
              <a:latin typeface="Arial" panose="020B0604020202020204" pitchFamily="34" charset="0"/>
              <a:ea typeface="Dotum" pitchFamily="34" charset="-127"/>
              <a:cs typeface="Arial" panose="020B0604020202020204" pitchFamily="34" charset="0"/>
            </a:endParaRPr>
          </a:p>
          <a:p>
            <a:pPr>
              <a:buNone/>
              <a:defRPr/>
            </a:pPr>
            <a:r>
              <a:rPr lang="en-GB" sz="2400" u="sng" dirty="0">
                <a:latin typeface="Arial" panose="020B0604020202020204" pitchFamily="34" charset="0"/>
                <a:ea typeface="Dotum" pitchFamily="34" charset="-127"/>
                <a:cs typeface="Arial" panose="020B0604020202020204" pitchFamily="34" charset="0"/>
              </a:rPr>
              <a:t>Summer Term </a:t>
            </a:r>
            <a:r>
              <a:rPr lang="en-GB" sz="2400" dirty="0">
                <a:latin typeface="Arial" panose="020B0604020202020204" pitchFamily="34" charset="0"/>
                <a:ea typeface="Dotum" pitchFamily="34" charset="-127"/>
                <a:cs typeface="Arial" panose="020B0604020202020204" pitchFamily="34" charset="0"/>
              </a:rPr>
              <a:t>(After Easter holidays) - Girls may wear a blue summer dress.</a:t>
            </a:r>
          </a:p>
          <a:p>
            <a:pPr>
              <a:buNone/>
              <a:defRPr/>
            </a:pPr>
            <a:r>
              <a:rPr lang="en-GB" sz="2400" dirty="0">
                <a:latin typeface="Arial" panose="020B0604020202020204" pitchFamily="34" charset="0"/>
                <a:ea typeface="Dotum" pitchFamily="34" charset="-127"/>
                <a:cs typeface="Arial" panose="020B0604020202020204" pitchFamily="34" charset="0"/>
              </a:rPr>
              <a:t>Boys may also wear shorts in this term.</a:t>
            </a:r>
          </a:p>
          <a:p>
            <a:pPr>
              <a:buNone/>
              <a:defRPr/>
            </a:pPr>
            <a:endParaRPr lang="en-GB" sz="2400" dirty="0">
              <a:latin typeface="Arial" panose="020B0604020202020204" pitchFamily="34" charset="0"/>
              <a:ea typeface="Dotum" pitchFamily="34" charset="-127"/>
              <a:cs typeface="Arial" panose="020B0604020202020204" pitchFamily="34" charset="0"/>
            </a:endParaRPr>
          </a:p>
          <a:p>
            <a:pPr>
              <a:buNone/>
              <a:defRPr/>
            </a:pPr>
            <a:r>
              <a:rPr lang="en-GB" sz="2400" dirty="0">
                <a:latin typeface="Arial" panose="020B0604020202020204" pitchFamily="34" charset="0"/>
                <a:ea typeface="Dotum" pitchFamily="34" charset="-127"/>
                <a:cs typeface="Arial" panose="020B0604020202020204" pitchFamily="34" charset="0"/>
              </a:rPr>
              <a:t>Hair should be tied up for school.</a:t>
            </a:r>
          </a:p>
          <a:p>
            <a:pPr>
              <a:buNone/>
              <a:defRPr/>
            </a:pPr>
            <a:r>
              <a:rPr lang="en-GB" sz="2400" dirty="0">
                <a:latin typeface="Arial" panose="020B0604020202020204" pitchFamily="34" charset="0"/>
                <a:ea typeface="Dotum" pitchFamily="34" charset="-127"/>
                <a:cs typeface="Arial" panose="020B0604020202020204" pitchFamily="34" charset="0"/>
              </a:rPr>
              <a:t>Book bags – normal book bags</a:t>
            </a:r>
          </a:p>
          <a:p>
            <a:pPr>
              <a:buNone/>
              <a:defRPr/>
            </a:pPr>
            <a:r>
              <a:rPr lang="en-GB" sz="2400" dirty="0">
                <a:latin typeface="Arial" panose="020B0604020202020204" pitchFamily="34" charset="0"/>
                <a:ea typeface="Dotum" pitchFamily="34" charset="-127"/>
                <a:cs typeface="Arial" panose="020B0604020202020204" pitchFamily="34" charset="0"/>
              </a:rPr>
              <a:t>Water in bottles</a:t>
            </a:r>
          </a:p>
          <a:p>
            <a:pPr>
              <a:buNone/>
              <a:defRPr/>
            </a:pPr>
            <a:endParaRPr lang="en-GB" sz="2400" dirty="0">
              <a:latin typeface="Arial" panose="020B0604020202020204" pitchFamily="34" charset="0"/>
              <a:ea typeface="Dotum" pitchFamily="34" charset="-127"/>
              <a:cs typeface="Arial" panose="020B0604020202020204" pitchFamily="34" charset="0"/>
            </a:endParaRPr>
          </a:p>
          <a:p>
            <a:pPr>
              <a:buNone/>
              <a:defRPr/>
            </a:pPr>
            <a:endParaRPr lang="en-GB" dirty="0"/>
          </a:p>
        </p:txBody>
      </p:sp>
      <p:pic>
        <p:nvPicPr>
          <p:cNvPr id="5" name="Picture 4">
            <a:extLst>
              <a:ext uri="{FF2B5EF4-FFF2-40B4-BE49-F238E27FC236}">
                <a16:creationId xmlns:a16="http://schemas.microsoft.com/office/drawing/2014/main" id="{E043E2CF-AC3E-4793-88AA-AEEED37676D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3847" y="384048"/>
            <a:ext cx="1285355" cy="12385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solidFill>
                  <a:schemeClr val="tx2">
                    <a:lumMod val="75000"/>
                  </a:schemeClr>
                </a:solidFill>
                <a:latin typeface="Twinkl Cursive Looped" panose="02000000000000000000" pitchFamily="2" charset="0"/>
                <a:ea typeface="Dotum" pitchFamily="34" charset="-127"/>
              </a:rPr>
              <a:t>PE</a:t>
            </a:r>
            <a:r>
              <a:rPr lang="en-GB" sz="5400" b="1" dirty="0">
                <a:solidFill>
                  <a:schemeClr val="tx2">
                    <a:lumMod val="75000"/>
                  </a:schemeClr>
                </a:solidFill>
                <a:latin typeface="Twinkl Cursive Looped" panose="02000000000000000000" pitchFamily="2" charset="0"/>
                <a:ea typeface="Dotum" pitchFamily="34" charset="-127"/>
              </a:rPr>
              <a:t> </a:t>
            </a:r>
            <a:r>
              <a:rPr lang="en-GB" sz="5400" dirty="0">
                <a:solidFill>
                  <a:schemeClr val="tx2">
                    <a:lumMod val="75000"/>
                  </a:schemeClr>
                </a:solidFill>
                <a:latin typeface="Twinkl Cursive Looped" panose="02000000000000000000" pitchFamily="2" charset="0"/>
                <a:ea typeface="Dotum" pitchFamily="34" charset="-127"/>
              </a:rPr>
              <a:t>Uniform</a:t>
            </a:r>
          </a:p>
        </p:txBody>
      </p:sp>
      <p:sp>
        <p:nvSpPr>
          <p:cNvPr id="3" name="Content Placeholder 2"/>
          <p:cNvSpPr>
            <a:spLocks noGrp="1"/>
          </p:cNvSpPr>
          <p:nvPr>
            <p:ph idx="1"/>
          </p:nvPr>
        </p:nvSpPr>
        <p:spPr/>
        <p:txBody>
          <a:bodyPr>
            <a:normAutofit/>
          </a:bodyPr>
          <a:lstStyle/>
          <a:p>
            <a:pPr>
              <a:buNone/>
              <a:defRPr/>
            </a:pPr>
            <a:endParaRPr lang="en-GB" sz="2600" b="1" dirty="0">
              <a:solidFill>
                <a:srgbClr val="0070C0"/>
              </a:solidFill>
              <a:latin typeface="Dotum" pitchFamily="34" charset="-127"/>
              <a:ea typeface="Dotum" pitchFamily="34" charset="-127"/>
            </a:endParaRPr>
          </a:p>
          <a:p>
            <a:pPr lvl="1">
              <a:buNone/>
              <a:defRPr/>
            </a:pPr>
            <a:endParaRPr lang="en-GB" sz="2400" dirty="0">
              <a:solidFill>
                <a:srgbClr val="0070C0"/>
              </a:solidFill>
              <a:latin typeface="Dotum" pitchFamily="34" charset="-127"/>
              <a:ea typeface="Dotum" pitchFamily="34" charset="-127"/>
            </a:endParaRPr>
          </a:p>
          <a:p>
            <a:pPr lvl="1">
              <a:buNone/>
              <a:defRPr/>
            </a:pPr>
            <a:endParaRPr lang="en-GB" sz="2400" dirty="0">
              <a:solidFill>
                <a:srgbClr val="0070C0"/>
              </a:solidFill>
              <a:latin typeface="Dotum" pitchFamily="34" charset="-127"/>
              <a:ea typeface="Dotum" pitchFamily="34" charset="-127"/>
            </a:endParaRP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877177828"/>
              </p:ext>
            </p:extLst>
          </p:nvPr>
        </p:nvGraphicFramePr>
        <p:xfrm>
          <a:off x="1524000" y="1579860"/>
          <a:ext cx="6096000" cy="1767840"/>
        </p:xfrm>
        <a:graphic>
          <a:graphicData uri="http://schemas.openxmlformats.org/drawingml/2006/table">
            <a:tbl>
              <a:tblPr firstRow="1" bandRow="1">
                <a:tableStyleId>{8A107856-5554-42FB-B03E-39F5DBC370BA}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GB" sz="2400" dirty="0">
                          <a:latin typeface="Arial" panose="020B0604020202020204" pitchFamily="34" charset="0"/>
                          <a:cs typeface="Arial" panose="020B0604020202020204" pitchFamily="34" charset="0"/>
                        </a:rPr>
                        <a:t>Indoor</a:t>
                      </a:r>
                      <a:r>
                        <a:rPr lang="en-GB" sz="2400" baseline="0" dirty="0">
                          <a:latin typeface="Arial" panose="020B0604020202020204" pitchFamily="34" charset="0"/>
                          <a:cs typeface="Arial" panose="020B0604020202020204" pitchFamily="34" charset="0"/>
                        </a:rPr>
                        <a:t> Uniform</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a:latin typeface="Arial" panose="020B0604020202020204" pitchFamily="34" charset="0"/>
                          <a:cs typeface="Arial" panose="020B0604020202020204" pitchFamily="34" charset="0"/>
                        </a:rPr>
                        <a:t>Outdoor</a:t>
                      </a:r>
                      <a:r>
                        <a:rPr lang="en-GB" sz="2400" baseline="0" dirty="0">
                          <a:latin typeface="Arial" panose="020B0604020202020204" pitchFamily="34" charset="0"/>
                          <a:cs typeface="Arial" panose="020B0604020202020204" pitchFamily="34" charset="0"/>
                        </a:rPr>
                        <a:t> Uniform</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lgn="ctr"/>
                      <a:r>
                        <a:rPr lang="en-GB" sz="2000" dirty="0">
                          <a:latin typeface="Arial" panose="020B0604020202020204" pitchFamily="34" charset="0"/>
                          <a:cs typeface="Arial" panose="020B0604020202020204" pitchFamily="34" charset="0"/>
                        </a:rPr>
                        <a:t>Navy/Black shorts</a:t>
                      </a:r>
                      <a:endParaRPr lang="en-GB" sz="2000" baseline="0" dirty="0">
                        <a:latin typeface="Arial" panose="020B0604020202020204" pitchFamily="34" charset="0"/>
                        <a:cs typeface="Arial" panose="020B0604020202020204" pitchFamily="34" charset="0"/>
                      </a:endParaRPr>
                    </a:p>
                    <a:p>
                      <a:pPr algn="ctr"/>
                      <a:r>
                        <a:rPr lang="en-GB" sz="2000" baseline="0" dirty="0">
                          <a:latin typeface="Arial" panose="020B0604020202020204" pitchFamily="34" charset="0"/>
                          <a:cs typeface="Arial" panose="020B0604020202020204" pitchFamily="34" charset="0"/>
                        </a:rPr>
                        <a:t>White, round neck t-shirt</a:t>
                      </a:r>
                    </a:p>
                    <a:p>
                      <a:pPr algn="ctr"/>
                      <a:r>
                        <a:rPr lang="en-GB" sz="2000" baseline="0" dirty="0">
                          <a:latin typeface="Arial" panose="020B0604020202020204" pitchFamily="34" charset="0"/>
                          <a:cs typeface="Arial" panose="020B0604020202020204" pitchFamily="34" charset="0"/>
                        </a:rPr>
                        <a:t>Plimsolls / Trainers</a:t>
                      </a:r>
                    </a:p>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a:latin typeface="Arial" panose="020B0604020202020204" pitchFamily="34" charset="0"/>
                          <a:cs typeface="Arial" panose="020B0604020202020204" pitchFamily="34" charset="0"/>
                        </a:rPr>
                        <a:t>Navy/Black leggings or jogging bottoms</a:t>
                      </a:r>
                    </a:p>
                    <a:p>
                      <a:pPr algn="ctr"/>
                      <a:r>
                        <a:rPr lang="en-GB" sz="2000" dirty="0">
                          <a:latin typeface="Arial" panose="020B0604020202020204" pitchFamily="34" charset="0"/>
                          <a:cs typeface="Arial" panose="020B0604020202020204" pitchFamily="34" charset="0"/>
                        </a:rPr>
                        <a:t>White, round neck</a:t>
                      </a:r>
                      <a:r>
                        <a:rPr lang="en-GB" sz="2000" baseline="0" dirty="0">
                          <a:latin typeface="Arial" panose="020B0604020202020204" pitchFamily="34" charset="0"/>
                          <a:cs typeface="Arial" panose="020B0604020202020204" pitchFamily="34" charset="0"/>
                        </a:rPr>
                        <a:t> t-shirt</a:t>
                      </a:r>
                    </a:p>
                    <a:p>
                      <a:pPr algn="ctr"/>
                      <a:r>
                        <a:rPr lang="en-GB" sz="2000" baseline="0" dirty="0">
                          <a:latin typeface="Arial" panose="020B0604020202020204" pitchFamily="34" charset="0"/>
                          <a:cs typeface="Arial" panose="020B0604020202020204" pitchFamily="34" charset="0"/>
                        </a:rPr>
                        <a:t>School jumper/cardigan</a:t>
                      </a: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1259632" y="3717032"/>
            <a:ext cx="6624736" cy="2554545"/>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Children should not wear any jewellery when taking part in PE – this includes earrings.</a:t>
            </a:r>
          </a:p>
          <a:p>
            <a:pPr algn="ctr"/>
            <a:endParaRPr lang="en-GB" sz="20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Children who do not have the correct kit will be unable to participate fully in the lesson. </a:t>
            </a:r>
          </a:p>
          <a:p>
            <a:pPr algn="ctr"/>
            <a:endParaRPr lang="en-GB" sz="20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P.E will be on  Thursday afternoon </a:t>
            </a:r>
            <a:r>
              <a:rPr lang="en-GB" sz="2000">
                <a:latin typeface="Arial" panose="020B0604020202020204" pitchFamily="34" charset="0"/>
                <a:cs typeface="Arial" panose="020B0604020202020204" pitchFamily="34" charset="0"/>
              </a:rPr>
              <a:t>in EYFS </a:t>
            </a:r>
            <a:r>
              <a:rPr lang="en-GB" sz="2000" dirty="0">
                <a:latin typeface="Arial" panose="020B0604020202020204" pitchFamily="34" charset="0"/>
                <a:cs typeface="Arial" panose="020B0604020202020204" pitchFamily="34" charset="0"/>
              </a:rPr>
              <a:t>– children are still coming into school in PE kits.</a:t>
            </a:r>
          </a:p>
        </p:txBody>
      </p:sp>
      <p:pic>
        <p:nvPicPr>
          <p:cNvPr id="7" name="Picture 6">
            <a:extLst>
              <a:ext uri="{FF2B5EF4-FFF2-40B4-BE49-F238E27FC236}">
                <a16:creationId xmlns:a16="http://schemas.microsoft.com/office/drawing/2014/main" id="{E44FAB99-D84E-49A2-AE41-DC89401F1E9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3847" y="384048"/>
            <a:ext cx="1285355" cy="12385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DAA4C7D1-5EA6-A04A-A160-E9CBA1E265B1}"/>
              </a:ext>
            </a:extLst>
          </p:cNvPr>
          <p:cNvSpPr/>
          <p:nvPr/>
        </p:nvSpPr>
        <p:spPr>
          <a:xfrm>
            <a:off x="5586761" y="5653667"/>
            <a:ext cx="3066583" cy="680224"/>
          </a:xfrm>
          <a:prstGeom prst="ellipse">
            <a:avLst/>
          </a:prstGeom>
          <a:solidFill>
            <a:srgbClr val="5B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What Is the EYFS?</a:t>
            </a:r>
          </a:p>
        </p:txBody>
      </p:sp>
      <p:sp>
        <p:nvSpPr>
          <p:cNvPr id="5" name="Rectangle 4"/>
          <p:cNvSpPr/>
          <p:nvPr/>
        </p:nvSpPr>
        <p:spPr>
          <a:xfrm>
            <a:off x="744497" y="1391283"/>
            <a:ext cx="7632700" cy="3739485"/>
          </a:xfrm>
          <a:prstGeom prst="rect">
            <a:avLst/>
          </a:prstGeom>
        </p:spPr>
        <p:txBody>
          <a:bodyPr wrap="square" lIns="0" tIns="0" rIns="0" bIns="0" anchor="t">
            <a:spAutoFit/>
          </a:bodyPr>
          <a:lstStyle/>
          <a:p>
            <a:pPr marL="228600" lvl="0" indent="-114300">
              <a:lnSpc>
                <a:spcPct val="90000"/>
              </a:lnSpc>
              <a:buClr>
                <a:srgbClr val="1C1C1C"/>
              </a:buClr>
              <a:buSzPts val="1800"/>
            </a:pPr>
            <a:r>
              <a:rPr lang="en-GB" b="1" dirty="0">
                <a:solidFill>
                  <a:srgbClr val="1C1C1C"/>
                </a:solidFill>
                <a:latin typeface="Roboto"/>
                <a:ea typeface="Roboto"/>
                <a:cs typeface="Roboto"/>
                <a:sym typeface="Roboto"/>
              </a:rPr>
              <a:t>The Early Years Foundation Stage </a:t>
            </a:r>
            <a:r>
              <a:rPr lang="en-GB" dirty="0">
                <a:solidFill>
                  <a:srgbClr val="1C1C1C"/>
                </a:solidFill>
                <a:latin typeface="Roboto"/>
                <a:ea typeface="Roboto"/>
                <a:cs typeface="Roboto"/>
                <a:sym typeface="Roboto"/>
              </a:rPr>
              <a:t>cov</a:t>
            </a:r>
            <a:r>
              <a:rPr lang="en-GB" dirty="0">
                <a:latin typeface="Roboto"/>
                <a:ea typeface="Roboto"/>
                <a:cs typeface="Roboto"/>
                <a:sym typeface="Roboto"/>
              </a:rPr>
              <a:t>ers the first stage of a child’s care</a:t>
            </a:r>
          </a:p>
          <a:p>
            <a:pPr marL="228600" lvl="0" indent="-114300">
              <a:lnSpc>
                <a:spcPct val="90000"/>
              </a:lnSpc>
              <a:buClr>
                <a:srgbClr val="1C1C1C"/>
              </a:buClr>
              <a:buSzPts val="1800"/>
            </a:pPr>
            <a:r>
              <a:rPr lang="en-GB" dirty="0">
                <a:latin typeface="Roboto"/>
                <a:ea typeface="Roboto"/>
                <a:cs typeface="Roboto"/>
                <a:sym typeface="Roboto"/>
              </a:rPr>
              <a:t>from birth to five years old. It sets </a:t>
            </a:r>
            <a:r>
              <a:rPr lang="en-GB" dirty="0">
                <a:solidFill>
                  <a:srgbClr val="1C1C1C"/>
                </a:solidFill>
                <a:latin typeface="Roboto"/>
                <a:ea typeface="Roboto"/>
                <a:cs typeface="Roboto"/>
                <a:sym typeface="Roboto"/>
              </a:rPr>
              <a:t>the standards to ensure that all children</a:t>
            </a:r>
          </a:p>
          <a:p>
            <a:pPr marL="228600" lvl="0" indent="-114300">
              <a:lnSpc>
                <a:spcPct val="90000"/>
              </a:lnSpc>
              <a:buClr>
                <a:srgbClr val="1C1C1C"/>
              </a:buClr>
              <a:buSzPts val="1800"/>
            </a:pPr>
            <a:r>
              <a:rPr lang="en-GB" dirty="0">
                <a:solidFill>
                  <a:srgbClr val="1C1C1C"/>
                </a:solidFill>
                <a:latin typeface="Roboto"/>
                <a:ea typeface="Roboto"/>
                <a:cs typeface="Roboto"/>
                <a:sym typeface="Roboto"/>
              </a:rPr>
              <a:t>learn and develop, as well as keeping them healthy and safe.   </a:t>
            </a:r>
            <a:endParaRPr lang="en-GB" dirty="0">
              <a:latin typeface="Roboto"/>
              <a:ea typeface="Roboto"/>
              <a:cs typeface="Roboto"/>
              <a:sym typeface="Roboto"/>
            </a:endParaRPr>
          </a:p>
          <a:p>
            <a:pPr marL="228600" lvl="0" indent="-114300">
              <a:lnSpc>
                <a:spcPct val="90000"/>
              </a:lnSpc>
              <a:buClr>
                <a:srgbClr val="1C1C1C"/>
              </a:buClr>
              <a:buSzPts val="1800"/>
            </a:pPr>
            <a:endParaRPr lang="en-GB" dirty="0">
              <a:latin typeface="Roboto"/>
              <a:ea typeface="Roboto"/>
              <a:cs typeface="Roboto"/>
              <a:sym typeface="Roboto"/>
            </a:endParaRPr>
          </a:p>
          <a:p>
            <a:pPr marL="228600" lvl="0" indent="-114300">
              <a:lnSpc>
                <a:spcPct val="90000"/>
              </a:lnSpc>
              <a:buClr>
                <a:srgbClr val="1C1C1C"/>
              </a:buClr>
              <a:buSzPts val="1800"/>
            </a:pPr>
            <a:r>
              <a:rPr lang="en-GB" dirty="0">
                <a:solidFill>
                  <a:srgbClr val="1C1C1C"/>
                </a:solidFill>
                <a:latin typeface="Roboto"/>
                <a:ea typeface="Roboto"/>
                <a:cs typeface="Roboto"/>
                <a:sym typeface="Roboto"/>
              </a:rPr>
              <a:t>All schools and </a:t>
            </a:r>
            <a:r>
              <a:rPr lang="en-GB" dirty="0">
                <a:solidFill>
                  <a:srgbClr val="1C1C1C"/>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Ofsted</a:t>
            </a:r>
            <a:r>
              <a:rPr lang="en-GB" dirty="0">
                <a:solidFill>
                  <a:srgbClr val="1C1C1C"/>
                </a:solidFill>
                <a:latin typeface="Roboto"/>
                <a:ea typeface="Roboto"/>
                <a:cs typeface="Roboto"/>
                <a:sym typeface="Roboto"/>
              </a:rPr>
              <a:t> registered early </a:t>
            </a:r>
            <a:r>
              <a:rPr lang="en-GB" dirty="0">
                <a:latin typeface="Roboto"/>
                <a:ea typeface="Roboto"/>
                <a:cs typeface="Roboto"/>
                <a:sym typeface="Roboto"/>
              </a:rPr>
              <a:t>y</a:t>
            </a:r>
            <a:r>
              <a:rPr lang="en-GB" dirty="0">
                <a:solidFill>
                  <a:srgbClr val="1C1C1C"/>
                </a:solidFill>
                <a:latin typeface="Roboto"/>
                <a:ea typeface="Roboto"/>
                <a:cs typeface="Roboto"/>
                <a:sym typeface="Roboto"/>
              </a:rPr>
              <a:t>ears providers in England must</a:t>
            </a:r>
          </a:p>
          <a:p>
            <a:pPr marL="228600" lvl="0" indent="-114300">
              <a:lnSpc>
                <a:spcPct val="90000"/>
              </a:lnSpc>
              <a:buClr>
                <a:srgbClr val="1C1C1C"/>
              </a:buClr>
              <a:buSzPts val="1800"/>
            </a:pPr>
            <a:r>
              <a:rPr lang="en-GB" dirty="0">
                <a:solidFill>
                  <a:srgbClr val="1C1C1C"/>
                </a:solidFill>
                <a:latin typeface="Roboto"/>
                <a:ea typeface="Roboto"/>
                <a:cs typeface="Roboto"/>
                <a:sym typeface="Roboto"/>
              </a:rPr>
              <a:t>follow the EYFS. </a:t>
            </a:r>
            <a:endParaRPr lang="en-GB" dirty="0">
              <a:latin typeface="Roboto"/>
              <a:ea typeface="Roboto"/>
              <a:cs typeface="Roboto"/>
              <a:sym typeface="Roboto"/>
            </a:endParaRPr>
          </a:p>
          <a:p>
            <a:pPr marL="228600" lvl="0" indent="-114300">
              <a:lnSpc>
                <a:spcPct val="90000"/>
              </a:lnSpc>
              <a:buClr>
                <a:srgbClr val="1C1C1C"/>
              </a:buClr>
              <a:buSzPts val="1800"/>
            </a:pPr>
            <a:endParaRPr lang="en-GB" dirty="0">
              <a:latin typeface="Roboto"/>
              <a:ea typeface="Roboto"/>
              <a:cs typeface="Roboto"/>
              <a:sym typeface="Roboto"/>
            </a:endParaRPr>
          </a:p>
          <a:p>
            <a:pPr marL="228600" lvl="0" indent="-114300">
              <a:lnSpc>
                <a:spcPct val="90000"/>
              </a:lnSpc>
              <a:buClr>
                <a:srgbClr val="1C1C1C"/>
              </a:buClr>
              <a:buSzPts val="1800"/>
            </a:pPr>
            <a:r>
              <a:rPr lang="en-GB" dirty="0">
                <a:latin typeface="Roboto"/>
                <a:ea typeface="Roboto"/>
                <a:cs typeface="Roboto"/>
                <a:sym typeface="Roboto"/>
              </a:rPr>
              <a:t>Also included in the EYFS are the</a:t>
            </a:r>
            <a:r>
              <a:rPr lang="en-GB" dirty="0">
                <a:solidFill>
                  <a:srgbClr val="1C1C1C"/>
                </a:solidFill>
                <a:latin typeface="Roboto"/>
                <a:ea typeface="Roboto"/>
                <a:cs typeface="Roboto"/>
                <a:sym typeface="Roboto"/>
              </a:rPr>
              <a:t> </a:t>
            </a:r>
            <a:r>
              <a:rPr lang="en-GB" b="1" dirty="0">
                <a:latin typeface="Roboto"/>
                <a:ea typeface="Roboto"/>
                <a:cs typeface="Roboto"/>
                <a:sym typeface="Roboto"/>
              </a:rPr>
              <a:t>seven</a:t>
            </a:r>
            <a:r>
              <a:rPr lang="en-GB" b="1" dirty="0">
                <a:solidFill>
                  <a:srgbClr val="1C1C1C"/>
                </a:solidFill>
                <a:latin typeface="Roboto"/>
                <a:ea typeface="Roboto"/>
                <a:cs typeface="Roboto"/>
                <a:sym typeface="Roboto"/>
              </a:rPr>
              <a:t> </a:t>
            </a:r>
            <a:r>
              <a:rPr lang="en-GB" b="1" dirty="0">
                <a:latin typeface="Roboto"/>
                <a:ea typeface="Roboto"/>
                <a:cs typeface="Roboto"/>
                <a:sym typeface="Roboto"/>
              </a:rPr>
              <a:t>A</a:t>
            </a:r>
            <a:r>
              <a:rPr lang="en-GB" b="1" dirty="0">
                <a:solidFill>
                  <a:srgbClr val="1C1C1C"/>
                </a:solidFill>
                <a:latin typeface="Roboto"/>
                <a:ea typeface="Roboto"/>
                <a:cs typeface="Roboto"/>
                <a:sym typeface="Roboto"/>
              </a:rPr>
              <a:t>reas of </a:t>
            </a:r>
            <a:r>
              <a:rPr lang="en-GB" b="1" dirty="0">
                <a:latin typeface="Roboto"/>
                <a:ea typeface="Roboto"/>
                <a:cs typeface="Roboto"/>
                <a:sym typeface="Roboto"/>
              </a:rPr>
              <a:t>L</a:t>
            </a:r>
            <a:r>
              <a:rPr lang="en-GB" b="1" dirty="0">
                <a:solidFill>
                  <a:srgbClr val="1C1C1C"/>
                </a:solidFill>
                <a:latin typeface="Roboto"/>
                <a:ea typeface="Roboto"/>
                <a:cs typeface="Roboto"/>
                <a:sym typeface="Roboto"/>
              </a:rPr>
              <a:t>earning</a:t>
            </a:r>
            <a:r>
              <a:rPr lang="en-GB" dirty="0">
                <a:latin typeface="Roboto"/>
                <a:ea typeface="Roboto"/>
                <a:cs typeface="Roboto"/>
                <a:sym typeface="Roboto"/>
              </a:rPr>
              <a:t>. They are:</a:t>
            </a:r>
            <a:r>
              <a:rPr lang="en-GB" dirty="0">
                <a:solidFill>
                  <a:srgbClr val="1C1C1C"/>
                </a:solidFill>
                <a:latin typeface="Roboto"/>
                <a:ea typeface="Roboto"/>
                <a:cs typeface="Roboto"/>
                <a:sym typeface="Roboto"/>
              </a:rPr>
              <a:t> </a:t>
            </a:r>
            <a:endParaRPr lang="en-GB" dirty="0">
              <a:latin typeface="Roboto"/>
              <a:ea typeface="Roboto"/>
              <a:cs typeface="Roboto"/>
              <a:sym typeface="Roboto"/>
            </a:endParaRPr>
          </a:p>
          <a:p>
            <a:pPr marL="914400" lvl="1" indent="-342900">
              <a:lnSpc>
                <a:spcPct val="90000"/>
              </a:lnSpc>
              <a:buClr>
                <a:srgbClr val="1C1C1C"/>
              </a:buClr>
              <a:buSzPts val="1800"/>
              <a:buFont typeface="Roboto"/>
              <a:buChar char="•"/>
            </a:pPr>
            <a:r>
              <a:rPr lang="en-GB" b="1" dirty="0">
                <a:solidFill>
                  <a:srgbClr val="45A0D9"/>
                </a:solidFill>
                <a:latin typeface="Roboto"/>
                <a:ea typeface="Roboto"/>
                <a:cs typeface="Roboto"/>
                <a:sym typeface="Roboto"/>
              </a:rPr>
              <a:t>Communication and Language</a:t>
            </a:r>
          </a:p>
          <a:p>
            <a:pPr marL="914400" lvl="1" indent="-342900">
              <a:lnSpc>
                <a:spcPct val="90000"/>
              </a:lnSpc>
              <a:buClr>
                <a:srgbClr val="1C1C1C"/>
              </a:buClr>
              <a:buSzPts val="1800"/>
              <a:buFont typeface="Roboto"/>
              <a:buChar char="•"/>
            </a:pPr>
            <a:r>
              <a:rPr lang="en-GB" b="1" dirty="0">
                <a:solidFill>
                  <a:srgbClr val="DE225C"/>
                </a:solidFill>
                <a:latin typeface="Roboto"/>
                <a:ea typeface="Roboto"/>
                <a:cs typeface="Roboto"/>
                <a:sym typeface="Roboto"/>
              </a:rPr>
              <a:t>Personal, Social and Emotional Development</a:t>
            </a:r>
          </a:p>
          <a:p>
            <a:pPr marL="914400" lvl="1" indent="-342900">
              <a:lnSpc>
                <a:spcPct val="90000"/>
              </a:lnSpc>
              <a:buClr>
                <a:srgbClr val="1C1C1C"/>
              </a:buClr>
              <a:buSzPts val="1800"/>
              <a:buFont typeface="Roboto"/>
              <a:buChar char="•"/>
            </a:pPr>
            <a:r>
              <a:rPr lang="en-GB" b="1" dirty="0">
                <a:solidFill>
                  <a:srgbClr val="F4CB4C"/>
                </a:solidFill>
                <a:latin typeface="Roboto"/>
                <a:ea typeface="Roboto"/>
                <a:cs typeface="Roboto"/>
                <a:sym typeface="Roboto"/>
              </a:rPr>
              <a:t>Physical Development</a:t>
            </a:r>
          </a:p>
          <a:p>
            <a:pPr marL="914400" lvl="1" indent="-342900">
              <a:lnSpc>
                <a:spcPct val="90000"/>
              </a:lnSpc>
              <a:buClr>
                <a:srgbClr val="1C1C1C"/>
              </a:buClr>
              <a:buSzPts val="1800"/>
              <a:buFont typeface="Roboto"/>
              <a:buChar char="•"/>
            </a:pPr>
            <a:r>
              <a:rPr lang="en-GB" b="1" dirty="0">
                <a:solidFill>
                  <a:srgbClr val="95C238"/>
                </a:solidFill>
                <a:latin typeface="Roboto"/>
                <a:ea typeface="Roboto"/>
                <a:cs typeface="Roboto"/>
                <a:sym typeface="Roboto"/>
              </a:rPr>
              <a:t>Literacy</a:t>
            </a:r>
          </a:p>
          <a:p>
            <a:pPr marL="914400" lvl="1" indent="-342900">
              <a:lnSpc>
                <a:spcPct val="90000"/>
              </a:lnSpc>
              <a:buClr>
                <a:srgbClr val="1C1C1C"/>
              </a:buClr>
              <a:buSzPts val="1800"/>
              <a:buFont typeface="Roboto"/>
              <a:buChar char="•"/>
            </a:pPr>
            <a:r>
              <a:rPr lang="en-GB" b="1" dirty="0">
                <a:solidFill>
                  <a:srgbClr val="F07E17"/>
                </a:solidFill>
                <a:latin typeface="Roboto"/>
                <a:ea typeface="Roboto"/>
                <a:cs typeface="Roboto"/>
                <a:sym typeface="Roboto"/>
              </a:rPr>
              <a:t>Mathematics</a:t>
            </a:r>
          </a:p>
          <a:p>
            <a:pPr marL="914400" lvl="1" indent="-342900">
              <a:lnSpc>
                <a:spcPct val="90000"/>
              </a:lnSpc>
              <a:buClr>
                <a:srgbClr val="1C1C1C"/>
              </a:buClr>
              <a:buSzPts val="1800"/>
              <a:buFont typeface="Roboto"/>
              <a:buChar char="•"/>
            </a:pPr>
            <a:r>
              <a:rPr lang="en-GB" b="1" dirty="0">
                <a:solidFill>
                  <a:srgbClr val="5B2987"/>
                </a:solidFill>
                <a:latin typeface="Roboto"/>
                <a:ea typeface="Roboto"/>
                <a:cs typeface="Roboto"/>
                <a:sym typeface="Roboto"/>
              </a:rPr>
              <a:t>Understanding the World</a:t>
            </a:r>
          </a:p>
          <a:p>
            <a:pPr marL="914400" lvl="1" indent="-342900">
              <a:lnSpc>
                <a:spcPct val="90000"/>
              </a:lnSpc>
              <a:buClr>
                <a:srgbClr val="1C1C1C"/>
              </a:buClr>
              <a:buSzPts val="1800"/>
              <a:buFont typeface="Roboto"/>
              <a:buChar char="•"/>
            </a:pPr>
            <a:r>
              <a:rPr lang="en-GB" b="1" dirty="0">
                <a:solidFill>
                  <a:srgbClr val="00AE97"/>
                </a:solidFill>
                <a:latin typeface="Roboto"/>
                <a:ea typeface="Roboto"/>
                <a:cs typeface="Roboto"/>
                <a:sym typeface="Roboto"/>
              </a:rPr>
              <a:t>Expressive Arts and Design</a:t>
            </a: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09425" y="3500631"/>
            <a:ext cx="2873777" cy="2737641"/>
          </a:xfrm>
          <a:prstGeom prst="rect">
            <a:avLst/>
          </a:prstGeom>
        </p:spPr>
      </p:pic>
      <p:sp>
        <p:nvSpPr>
          <p:cNvPr id="7" name="Rectangle 6">
            <a:extLst>
              <a:ext uri="{FF2B5EF4-FFF2-40B4-BE49-F238E27FC236}">
                <a16:creationId xmlns:a16="http://schemas.microsoft.com/office/drawing/2014/main" id="{2C58AEA7-C700-8F4F-BED8-02EEE8F73EE1}"/>
              </a:ext>
            </a:extLst>
          </p:cNvPr>
          <p:cNvSpPr/>
          <p:nvPr/>
        </p:nvSpPr>
        <p:spPr>
          <a:xfrm>
            <a:off x="766802" y="5221380"/>
            <a:ext cx="4619237" cy="966006"/>
          </a:xfrm>
          <a:prstGeom prst="rect">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lvl="0">
              <a:lnSpc>
                <a:spcPct val="90000"/>
              </a:lnSpc>
              <a:buClr>
                <a:srgbClr val="1C1C1C"/>
              </a:buClr>
              <a:buSzPts val="1800"/>
            </a:pPr>
            <a:r>
              <a:rPr lang="en-GB" dirty="0">
                <a:latin typeface="Roboto"/>
                <a:ea typeface="Roboto"/>
                <a:cs typeface="Roboto"/>
                <a:sym typeface="Roboto"/>
              </a:rPr>
              <a:t>At the end of the EYFS, there are </a:t>
            </a:r>
            <a:r>
              <a:rPr lang="en-GB" b="1" dirty="0">
                <a:latin typeface="Roboto"/>
                <a:ea typeface="Roboto"/>
                <a:cs typeface="Roboto"/>
                <a:sym typeface="Roboto"/>
              </a:rPr>
              <a:t>17 Early Learning Goals </a:t>
            </a:r>
            <a:r>
              <a:rPr lang="en-GB" dirty="0">
                <a:latin typeface="Roboto"/>
                <a:ea typeface="Roboto"/>
                <a:cs typeface="Roboto"/>
                <a:sym typeface="Roboto"/>
              </a:rPr>
              <a:t>that children are expected to achieve. </a:t>
            </a:r>
            <a:endParaRPr lang="en-GB" dirty="0">
              <a:solidFill>
                <a:srgbClr val="1C1C1C"/>
              </a:solidFill>
              <a:latin typeface="Roboto"/>
              <a:ea typeface="Roboto"/>
              <a:cs typeface="Roboto"/>
              <a:sym typeface="Roboto"/>
            </a:endParaRPr>
          </a:p>
        </p:txBody>
      </p:sp>
    </p:spTree>
    <p:extLst>
      <p:ext uri="{BB962C8B-B14F-4D97-AF65-F5344CB8AC3E}">
        <p14:creationId xmlns:p14="http://schemas.microsoft.com/office/powerpoint/2010/main" val="295345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E229B0-02D3-54DC-A4B8-E77ACA8C8CEA}"/>
              </a:ext>
            </a:extLst>
          </p:cNvPr>
          <p:cNvPicPr>
            <a:picLocks noChangeAspect="1"/>
          </p:cNvPicPr>
          <p:nvPr/>
        </p:nvPicPr>
        <p:blipFill>
          <a:blip r:embed="rId2"/>
          <a:stretch>
            <a:fillRect/>
          </a:stretch>
        </p:blipFill>
        <p:spPr>
          <a:xfrm>
            <a:off x="107504" y="620688"/>
            <a:ext cx="8601620" cy="2808312"/>
          </a:xfrm>
          <a:prstGeom prst="rect">
            <a:avLst/>
          </a:prstGeom>
        </p:spPr>
      </p:pic>
      <p:pic>
        <p:nvPicPr>
          <p:cNvPr id="5" name="Picture 4">
            <a:extLst>
              <a:ext uri="{FF2B5EF4-FFF2-40B4-BE49-F238E27FC236}">
                <a16:creationId xmlns:a16="http://schemas.microsoft.com/office/drawing/2014/main" id="{0F9547EA-73A8-EF4D-347D-13850107D0F0}"/>
              </a:ext>
            </a:extLst>
          </p:cNvPr>
          <p:cNvPicPr>
            <a:picLocks noChangeAspect="1"/>
          </p:cNvPicPr>
          <p:nvPr/>
        </p:nvPicPr>
        <p:blipFill>
          <a:blip r:embed="rId3"/>
          <a:stretch>
            <a:fillRect/>
          </a:stretch>
        </p:blipFill>
        <p:spPr>
          <a:xfrm>
            <a:off x="107504" y="3966119"/>
            <a:ext cx="8787892" cy="2304256"/>
          </a:xfrm>
          <a:prstGeom prst="rect">
            <a:avLst/>
          </a:prstGeom>
        </p:spPr>
      </p:pic>
    </p:spTree>
    <p:extLst>
      <p:ext uri="{BB962C8B-B14F-4D97-AF65-F5344CB8AC3E}">
        <p14:creationId xmlns:p14="http://schemas.microsoft.com/office/powerpoint/2010/main" val="137809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35B0033-BC09-8248-9F38-C2F31A038D3D}"/>
              </a:ext>
            </a:extLst>
          </p:cNvPr>
          <p:cNvSpPr/>
          <p:nvPr/>
        </p:nvSpPr>
        <p:spPr>
          <a:xfrm>
            <a:off x="1483112" y="3836020"/>
            <a:ext cx="2810107" cy="1683834"/>
          </a:xfrm>
          <a:prstGeom prst="ellipse">
            <a:avLst/>
          </a:prstGeom>
          <a:solidFill>
            <a:srgbClr val="45A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Oval 6">
            <a:extLst>
              <a:ext uri="{FF2B5EF4-FFF2-40B4-BE49-F238E27FC236}">
                <a16:creationId xmlns:a16="http://schemas.microsoft.com/office/drawing/2014/main" id="{4776E65D-6CF4-0246-A1E1-7C16BA34D9A9}"/>
              </a:ext>
            </a:extLst>
          </p:cNvPr>
          <p:cNvSpPr/>
          <p:nvPr/>
        </p:nvSpPr>
        <p:spPr>
          <a:xfrm>
            <a:off x="4616607" y="5229922"/>
            <a:ext cx="2843560" cy="680224"/>
          </a:xfrm>
          <a:prstGeom prst="ellipse">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Communication and Language</a:t>
            </a: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55852" y="3772434"/>
            <a:ext cx="2703913" cy="2065683"/>
          </a:xfrm>
          <a:prstGeom prst="rect">
            <a:avLst/>
          </a:prstGeom>
        </p:spPr>
      </p:pic>
      <p:sp>
        <p:nvSpPr>
          <p:cNvPr id="2" name="TextBox 1">
            <a:extLst>
              <a:ext uri="{FF2B5EF4-FFF2-40B4-BE49-F238E27FC236}">
                <a16:creationId xmlns:a16="http://schemas.microsoft.com/office/drawing/2014/main" id="{ECA16FFD-D7CC-6145-96EA-BACDDB04265D}"/>
              </a:ext>
            </a:extLst>
          </p:cNvPr>
          <p:cNvSpPr txBox="1"/>
          <p:nvPr/>
        </p:nvSpPr>
        <p:spPr>
          <a:xfrm>
            <a:off x="791737" y="1349298"/>
            <a:ext cx="7504770" cy="2308324"/>
          </a:xfrm>
          <a:prstGeom prst="rect">
            <a:avLst/>
          </a:prstGeom>
          <a:noFill/>
        </p:spPr>
        <p:txBody>
          <a:bodyPr wrap="square" rtlCol="0">
            <a:spAutoFit/>
          </a:bodyPr>
          <a:lstStyle/>
          <a:p>
            <a:r>
              <a:rPr lang="en-GB" b="1" dirty="0">
                <a:latin typeface="Roboto"/>
                <a:ea typeface="Roboto"/>
                <a:cs typeface="Roboto"/>
                <a:sym typeface="Roboto"/>
              </a:rPr>
              <a:t>There is a strong emphasis on the importance of developing communication and language skills. </a:t>
            </a:r>
            <a:r>
              <a:rPr lang="en-US" b="1" dirty="0">
                <a:latin typeface="Roboto" panose="02000000000000000000" pitchFamily="2" charset="0"/>
                <a:ea typeface="Roboto" panose="02000000000000000000" pitchFamily="2" charset="0"/>
              </a:rPr>
              <a:t>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Children should be supported in building up vocabulary by increasing the amount of words they know and can use.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Encourage more conversations between adults and children, but also children and their peers.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Good language skills are the basis for all other learning and social interaction, so this is vital to focus on.  </a:t>
            </a:r>
          </a:p>
        </p:txBody>
      </p:sp>
      <p:pic>
        <p:nvPicPr>
          <p:cNvPr id="6" name="Picture 5">
            <a:extLst>
              <a:ext uri="{FF2B5EF4-FFF2-40B4-BE49-F238E27FC236}">
                <a16:creationId xmlns:a16="http://schemas.microsoft.com/office/drawing/2014/main" id="{C5E79D13-A12E-C94A-B890-00B26572F9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06176" y="3805887"/>
            <a:ext cx="2435459" cy="2003859"/>
          </a:xfrm>
          <a:prstGeom prst="rect">
            <a:avLst/>
          </a:prstGeom>
        </p:spPr>
      </p:pic>
    </p:spTree>
    <p:extLst>
      <p:ext uri="{BB962C8B-B14F-4D97-AF65-F5344CB8AC3E}">
        <p14:creationId xmlns:p14="http://schemas.microsoft.com/office/powerpoint/2010/main" val="164481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A7CB6F-F879-4792-95FF-B98E641429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260648"/>
            <a:ext cx="1351062" cy="1406527"/>
          </a:xfrm>
          <a:prstGeom prst="rect">
            <a:avLst/>
          </a:prstGeom>
          <a:noFill/>
          <a:ln>
            <a:noFill/>
          </a:ln>
        </p:spPr>
      </p:pic>
      <p:pic>
        <p:nvPicPr>
          <p:cNvPr id="10" name="Picture 9">
            <a:extLst>
              <a:ext uri="{FF2B5EF4-FFF2-40B4-BE49-F238E27FC236}">
                <a16:creationId xmlns:a16="http://schemas.microsoft.com/office/drawing/2014/main" id="{F00A81E1-A7D6-F7F7-D370-737EC8228328}"/>
              </a:ext>
            </a:extLst>
          </p:cNvPr>
          <p:cNvPicPr>
            <a:picLocks noChangeAspect="1"/>
          </p:cNvPicPr>
          <p:nvPr/>
        </p:nvPicPr>
        <p:blipFill>
          <a:blip r:embed="rId3"/>
          <a:stretch>
            <a:fillRect/>
          </a:stretch>
        </p:blipFill>
        <p:spPr>
          <a:xfrm>
            <a:off x="567693" y="153181"/>
            <a:ext cx="8292687" cy="2796680"/>
          </a:xfrm>
          <a:prstGeom prst="rect">
            <a:avLst/>
          </a:prstGeom>
        </p:spPr>
      </p:pic>
      <p:pic>
        <p:nvPicPr>
          <p:cNvPr id="12" name="Picture 11">
            <a:extLst>
              <a:ext uri="{FF2B5EF4-FFF2-40B4-BE49-F238E27FC236}">
                <a16:creationId xmlns:a16="http://schemas.microsoft.com/office/drawing/2014/main" id="{B78E81FB-B330-EFA7-6D66-445C9835CFE1}"/>
              </a:ext>
            </a:extLst>
          </p:cNvPr>
          <p:cNvPicPr>
            <a:picLocks noChangeAspect="1"/>
          </p:cNvPicPr>
          <p:nvPr/>
        </p:nvPicPr>
        <p:blipFill>
          <a:blip r:embed="rId4"/>
          <a:stretch>
            <a:fillRect/>
          </a:stretch>
        </p:blipFill>
        <p:spPr>
          <a:xfrm>
            <a:off x="306438" y="2880523"/>
            <a:ext cx="8568952" cy="3793262"/>
          </a:xfrm>
          <a:prstGeom prst="rect">
            <a:avLst/>
          </a:prstGeom>
        </p:spPr>
      </p:pic>
    </p:spTree>
    <p:extLst>
      <p:ext uri="{BB962C8B-B14F-4D97-AF65-F5344CB8AC3E}">
        <p14:creationId xmlns:p14="http://schemas.microsoft.com/office/powerpoint/2010/main" val="293633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7AA1F2-476C-76C6-AF72-ABAD5F03498B}"/>
              </a:ext>
            </a:extLst>
          </p:cNvPr>
          <p:cNvPicPr>
            <a:picLocks noChangeAspect="1"/>
          </p:cNvPicPr>
          <p:nvPr/>
        </p:nvPicPr>
        <p:blipFill>
          <a:blip r:embed="rId2"/>
          <a:stretch>
            <a:fillRect/>
          </a:stretch>
        </p:blipFill>
        <p:spPr>
          <a:xfrm>
            <a:off x="107504" y="260648"/>
            <a:ext cx="8828046" cy="3024336"/>
          </a:xfrm>
          <a:prstGeom prst="rect">
            <a:avLst/>
          </a:prstGeom>
        </p:spPr>
      </p:pic>
    </p:spTree>
    <p:extLst>
      <p:ext uri="{BB962C8B-B14F-4D97-AF65-F5344CB8AC3E}">
        <p14:creationId xmlns:p14="http://schemas.microsoft.com/office/powerpoint/2010/main" val="114175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solidFill>
                  <a:schemeClr val="tx2">
                    <a:lumMod val="75000"/>
                  </a:schemeClr>
                </a:solidFill>
                <a:latin typeface="Twinkl Cursive Looped" panose="02000000000000000000" pitchFamily="2" charset="0"/>
              </a:rPr>
              <a:t>Communication</a:t>
            </a:r>
          </a:p>
        </p:txBody>
      </p:sp>
      <p:sp>
        <p:nvSpPr>
          <p:cNvPr id="3" name="Content Placeholder 2"/>
          <p:cNvSpPr>
            <a:spLocks noGrp="1"/>
          </p:cNvSpPr>
          <p:nvPr>
            <p:ph idx="1"/>
          </p:nvPr>
        </p:nvSpPr>
        <p:spPr/>
        <p:txBody>
          <a:bodyPr/>
          <a:lstStyle/>
          <a:p>
            <a:pPr marL="0" indent="0" algn="ctr">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Appointments can be made to see us via the School Office – do speak to us with any concerns.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Class Dojo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Written Reports – July</a:t>
            </a:r>
          </a:p>
          <a:p>
            <a:pPr marL="0" indent="0">
              <a:buNone/>
            </a:pPr>
            <a:r>
              <a:rPr lang="en-GB" dirty="0">
                <a:latin typeface="Arial" panose="020B0604020202020204" pitchFamily="34" charset="0"/>
                <a:cs typeface="Arial" panose="020B0604020202020204" pitchFamily="34" charset="0"/>
              </a:rPr>
              <a:t>Parent Evenings – October &amp; February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Please feel free to come and speak to me at the end of the day.</a:t>
            </a:r>
          </a:p>
          <a:p>
            <a:pPr marL="0" indent="0">
              <a:buNone/>
            </a:pPr>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C114E3C-5D0E-4211-882C-88096ECC30D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84161"/>
            <a:ext cx="1351062" cy="1406527"/>
          </a:xfrm>
          <a:prstGeom prst="rect">
            <a:avLst/>
          </a:prstGeom>
          <a:noFill/>
          <a:ln>
            <a:noFill/>
          </a:ln>
        </p:spPr>
      </p:pic>
    </p:spTree>
    <p:extLst>
      <p:ext uri="{BB962C8B-B14F-4D97-AF65-F5344CB8AC3E}">
        <p14:creationId xmlns:p14="http://schemas.microsoft.com/office/powerpoint/2010/main" val="571248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91" y="1739063"/>
            <a:ext cx="8130264" cy="4138209"/>
          </a:xfrm>
        </p:spPr>
        <p:txBody>
          <a:bodyPr>
            <a:noAutofit/>
          </a:bodyPr>
          <a:lstStyle/>
          <a:p>
            <a:pPr marL="0" indent="0">
              <a:buNone/>
              <a:defRPr/>
            </a:pPr>
            <a:r>
              <a:rPr lang="en-GB" sz="2000" dirty="0">
                <a:latin typeface="Arial" panose="020B0604020202020204" pitchFamily="34" charset="0"/>
                <a:ea typeface="Dotum" pitchFamily="34" charset="-127"/>
                <a:cs typeface="Arial" panose="020B0604020202020204" pitchFamily="34" charset="0"/>
              </a:rPr>
              <a:t>Every half term we have a overarching topic that we base our learning around. This half term the topic is Myself. This helps us to get to know the children and helps them get to know us.  </a:t>
            </a:r>
          </a:p>
          <a:p>
            <a:pPr>
              <a:defRPr/>
            </a:pPr>
            <a:endParaRPr lang="en-GB" sz="2000" dirty="0">
              <a:latin typeface="Arial" panose="020B0604020202020204" pitchFamily="34" charset="0"/>
              <a:ea typeface="Dotum" pitchFamily="34" charset="-127"/>
              <a:cs typeface="Arial" panose="020B0604020202020204" pitchFamily="34" charset="0"/>
            </a:endParaRPr>
          </a:p>
          <a:p>
            <a:pPr>
              <a:defRPr/>
            </a:pPr>
            <a:endParaRPr lang="en-GB" sz="2000" dirty="0">
              <a:latin typeface="Arial" panose="020B0604020202020204" pitchFamily="34" charset="0"/>
              <a:ea typeface="Dotum" pitchFamily="34" charset="-127"/>
              <a:cs typeface="Arial" panose="020B0604020202020204" pitchFamily="34" charset="0"/>
            </a:endParaRPr>
          </a:p>
          <a:p>
            <a:pPr>
              <a:defRPr/>
            </a:pPr>
            <a:r>
              <a:rPr lang="en-GB" sz="2000" dirty="0">
                <a:latin typeface="Arial" panose="020B0604020202020204" pitchFamily="34" charset="0"/>
                <a:ea typeface="Dotum" pitchFamily="34" charset="-127"/>
                <a:cs typeface="Arial" panose="020B0604020202020204" pitchFamily="34" charset="0"/>
              </a:rPr>
              <a:t>Each week our learning will have a ‘mini’ theme. Our learning activities and stories are linked to this. This week’s theme has been family. Thank you for all the wonderful family photos!</a:t>
            </a:r>
          </a:p>
          <a:p>
            <a:pPr>
              <a:defRPr/>
            </a:pPr>
            <a:endParaRPr lang="en-GB" sz="2000" dirty="0">
              <a:latin typeface="Arial" panose="020B0604020202020204" pitchFamily="34" charset="0"/>
              <a:ea typeface="Dotum" pitchFamily="34" charset="-127"/>
              <a:cs typeface="Arial" panose="020B0604020202020204" pitchFamily="34" charset="0"/>
            </a:endParaRPr>
          </a:p>
          <a:p>
            <a:pPr>
              <a:defRPr/>
            </a:pPr>
            <a:r>
              <a:rPr lang="en-GB" sz="2000" dirty="0">
                <a:latin typeface="Arial" panose="020B0604020202020204" pitchFamily="34" charset="0"/>
                <a:ea typeface="Dotum" pitchFamily="34" charset="-127"/>
                <a:cs typeface="Arial" panose="020B0604020202020204" pitchFamily="34" charset="0"/>
              </a:rPr>
              <a:t>Next week we will be looking at school and friendships. </a:t>
            </a:r>
            <a:endParaRPr lang="en-GB"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GB" sz="6000" dirty="0">
                <a:solidFill>
                  <a:schemeClr val="tx2">
                    <a:lumMod val="75000"/>
                  </a:schemeClr>
                </a:solidFill>
                <a:latin typeface="Twinkl Cursive Looped" panose="02000000000000000000" pitchFamily="2" charset="0"/>
              </a:rPr>
              <a:t>Class Themes</a:t>
            </a:r>
          </a:p>
        </p:txBody>
      </p:sp>
      <p:pic>
        <p:nvPicPr>
          <p:cNvPr id="16" name="Picture 15">
            <a:extLst>
              <a:ext uri="{FF2B5EF4-FFF2-40B4-BE49-F238E27FC236}">
                <a16:creationId xmlns:a16="http://schemas.microsoft.com/office/drawing/2014/main" id="{E6778707-C23B-4A30-A867-4B28B178AEC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0738" y="301767"/>
            <a:ext cx="1135717" cy="10920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904" y="12904"/>
            <a:ext cx="7886700" cy="1325563"/>
          </a:xfrm>
        </p:spPr>
        <p:txBody>
          <a:bodyPr>
            <a:normAutofit/>
          </a:bodyPr>
          <a:lstStyle/>
          <a:p>
            <a:r>
              <a:rPr lang="en-GB" sz="6000" dirty="0">
                <a:solidFill>
                  <a:schemeClr val="tx2">
                    <a:lumMod val="75000"/>
                  </a:schemeClr>
                </a:solidFill>
                <a:latin typeface="Twinkl Cursive Looped" panose="02000000000000000000" pitchFamily="2" charset="0"/>
                <a:ea typeface="Dotum" pitchFamily="34" charset="-127"/>
              </a:rPr>
              <a:t>Maths</a:t>
            </a:r>
          </a:p>
        </p:txBody>
      </p:sp>
      <p:sp>
        <p:nvSpPr>
          <p:cNvPr id="3" name="Content Placeholder 2"/>
          <p:cNvSpPr>
            <a:spLocks noGrp="1"/>
          </p:cNvSpPr>
          <p:nvPr>
            <p:ph idx="1"/>
          </p:nvPr>
        </p:nvSpPr>
        <p:spPr/>
        <p:txBody>
          <a:bodyPr/>
          <a:lstStyle/>
          <a:p>
            <a:pPr marL="0" indent="0">
              <a:buNone/>
            </a:pPr>
            <a:r>
              <a:rPr lang="en-GB" dirty="0"/>
              <a:t> </a:t>
            </a:r>
          </a:p>
        </p:txBody>
      </p:sp>
      <p:sp>
        <p:nvSpPr>
          <p:cNvPr id="6" name="TextBox 5"/>
          <p:cNvSpPr txBox="1"/>
          <p:nvPr/>
        </p:nvSpPr>
        <p:spPr>
          <a:xfrm>
            <a:off x="90060" y="947650"/>
            <a:ext cx="7356343" cy="1107996"/>
          </a:xfrm>
          <a:prstGeom prst="rect">
            <a:avLst/>
          </a:prstGeom>
          <a:noFill/>
        </p:spPr>
        <p:txBody>
          <a:bodyPr wrap="square" rtlCol="0">
            <a:spAutoFit/>
          </a:bodyPr>
          <a:lstStyle/>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We use a scheme called White Rose as our guide which will help us focus on learning journeys and building next steps.</a:t>
            </a:r>
          </a:p>
        </p:txBody>
      </p:sp>
      <p:pic>
        <p:nvPicPr>
          <p:cNvPr id="7" name="Picture 6">
            <a:extLst>
              <a:ext uri="{FF2B5EF4-FFF2-40B4-BE49-F238E27FC236}">
                <a16:creationId xmlns:a16="http://schemas.microsoft.com/office/drawing/2014/main" id="{933C5439-750B-44C3-8562-C08DF877F86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3847" y="384048"/>
            <a:ext cx="1285355" cy="1238591"/>
          </a:xfrm>
          <a:prstGeom prst="rect">
            <a:avLst/>
          </a:prstGeom>
          <a:noFill/>
          <a:ln>
            <a:noFill/>
          </a:ln>
        </p:spPr>
      </p:pic>
      <p:pic>
        <p:nvPicPr>
          <p:cNvPr id="5" name="Picture 4">
            <a:extLst>
              <a:ext uri="{FF2B5EF4-FFF2-40B4-BE49-F238E27FC236}">
                <a16:creationId xmlns:a16="http://schemas.microsoft.com/office/drawing/2014/main" id="{ED49D90E-3D2F-6059-76B5-37824BEB34A2}"/>
              </a:ext>
            </a:extLst>
          </p:cNvPr>
          <p:cNvPicPr>
            <a:picLocks noChangeAspect="1"/>
          </p:cNvPicPr>
          <p:nvPr/>
        </p:nvPicPr>
        <p:blipFill>
          <a:blip r:embed="rId3"/>
          <a:stretch>
            <a:fillRect/>
          </a:stretch>
        </p:blipFill>
        <p:spPr>
          <a:xfrm>
            <a:off x="391718" y="1996019"/>
            <a:ext cx="8215072" cy="486198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68B0387F62E0488D290BF23E2B32E0" ma:contentTypeVersion="11" ma:contentTypeDescription="Create a new document." ma:contentTypeScope="" ma:versionID="d9435da5da37ad24cb4404099cc39a2a">
  <xsd:schema xmlns:xsd="http://www.w3.org/2001/XMLSchema" xmlns:xs="http://www.w3.org/2001/XMLSchema" xmlns:p="http://schemas.microsoft.com/office/2006/metadata/properties" xmlns:ns3="860431d8-8c74-434b-abba-8de170ef1a11" targetNamespace="http://schemas.microsoft.com/office/2006/metadata/properties" ma:root="true" ma:fieldsID="deb8dc92e11e486474959f81771f6d99" ns3:_="">
    <xsd:import namespace="860431d8-8c74-434b-abba-8de170ef1a1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0431d8-8c74-434b-abba-8de170ef1a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6D449F-E7BD-48A1-8D4D-9BA41884785C}">
  <ds:schemaRefs>
    <ds:schemaRef ds:uri="http://schemas.microsoft.com/office/2006/metadata/properties"/>
    <ds:schemaRef ds:uri="860431d8-8c74-434b-abba-8de170ef1a11"/>
    <ds:schemaRef ds:uri="http://www.w3.org/XML/1998/namespace"/>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F72B7CAE-1E1C-4B7E-BD55-6231A8128C62}">
  <ds:schemaRefs>
    <ds:schemaRef ds:uri="http://schemas.microsoft.com/sharepoint/v3/contenttype/forms"/>
  </ds:schemaRefs>
</ds:datastoreItem>
</file>

<file path=customXml/itemProps3.xml><?xml version="1.0" encoding="utf-8"?>
<ds:datastoreItem xmlns:ds="http://schemas.openxmlformats.org/officeDocument/2006/customXml" ds:itemID="{2940DD50-99DF-4541-97D9-37DE82DA08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0431d8-8c74-434b-abba-8de170ef1a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4862</TotalTime>
  <Words>593</Words>
  <Application>Microsoft Office PowerPoint</Application>
  <PresentationFormat>On-screen Show (4:3)</PresentationFormat>
  <Paragraphs>78</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Dotum</vt:lpstr>
      <vt:lpstr>Arial</vt:lpstr>
      <vt:lpstr>Calibri</vt:lpstr>
      <vt:lpstr>Calibri Light</vt:lpstr>
      <vt:lpstr>Felix Titling</vt:lpstr>
      <vt:lpstr>Roboto</vt:lpstr>
      <vt:lpstr>Twinkl</vt:lpstr>
      <vt:lpstr>Twinkl Cursive Looped</vt:lpstr>
      <vt:lpstr>Office Theme</vt:lpstr>
      <vt:lpstr>   Welcome to EYFS</vt:lpstr>
      <vt:lpstr>What Is the EYFS?</vt:lpstr>
      <vt:lpstr>PowerPoint Presentation</vt:lpstr>
      <vt:lpstr>Communication and Language</vt:lpstr>
      <vt:lpstr>PowerPoint Presentation</vt:lpstr>
      <vt:lpstr>PowerPoint Presentation</vt:lpstr>
      <vt:lpstr>Communication</vt:lpstr>
      <vt:lpstr>Class Themes</vt:lpstr>
      <vt:lpstr>Maths</vt:lpstr>
      <vt:lpstr>RE</vt:lpstr>
      <vt:lpstr>School Uniform</vt:lpstr>
      <vt:lpstr>PE Uniform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NBC</dc:creator>
  <cp:lastModifiedBy>E Hargrove</cp:lastModifiedBy>
  <cp:revision>100</cp:revision>
  <cp:lastPrinted>2019-09-02T15:37:06Z</cp:lastPrinted>
  <dcterms:created xsi:type="dcterms:W3CDTF">2011-06-20T04:20:22Z</dcterms:created>
  <dcterms:modified xsi:type="dcterms:W3CDTF">2022-09-08T15:22:06Z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0x010100E368B0387F62E0488D290BF23E2B32E0</vt:lpwstr>
  </property>
</Properties>
</file>