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7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46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0D"/>
    <a:srgbClr val="FA9734"/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5"/>
    <p:restoredTop sz="94693"/>
  </p:normalViewPr>
  <p:slideViewPr>
    <p:cSldViewPr snapToGrid="0" snapToObjects="1">
      <p:cViewPr varScale="1">
        <p:scale>
          <a:sx n="107" d="100"/>
          <a:sy n="107" d="100"/>
        </p:scale>
        <p:origin x="1260" y="60"/>
      </p:cViewPr>
      <p:guideLst>
        <p:guide orient="horz" pos="2001"/>
        <p:guide pos="46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B1CE165-0396-4DE9-BD84-3197C1949D30}"/>
    <pc:docChg chg="custSel modSld">
      <pc:chgData name="James Clegg" userId="c6df1435-7a36-4b38-be4d-16e68e91152f" providerId="ADAL" clId="{5B1CE165-0396-4DE9-BD84-3197C1949D30}" dt="2020-12-08T12:20:39.850" v="9"/>
      <pc:docMkLst>
        <pc:docMk/>
      </pc:docMkLst>
      <pc:sldChg chg="delSp modTransition delAnim">
        <pc:chgData name="James Clegg" userId="c6df1435-7a36-4b38-be4d-16e68e91152f" providerId="ADAL" clId="{5B1CE165-0396-4DE9-BD84-3197C1949D30}" dt="2020-12-08T12:20:39.850" v="9"/>
        <pc:sldMkLst>
          <pc:docMk/>
          <pc:sldMk cId="3631741386" sldId="269"/>
        </pc:sldMkLst>
        <pc:picChg chg="del">
          <ac:chgData name="James Clegg" userId="c6df1435-7a36-4b38-be4d-16e68e91152f" providerId="ADAL" clId="{5B1CE165-0396-4DE9-BD84-3197C1949D30}" dt="2020-12-08T12:20:06.369" v="0" actId="478"/>
          <ac:picMkLst>
            <pc:docMk/>
            <pc:sldMk cId="3631741386" sldId="269"/>
            <ac:picMk id="2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1CE165-0396-4DE9-BD84-3197C1949D30}" dt="2020-12-08T12:20:39.850" v="9"/>
        <pc:sldMkLst>
          <pc:docMk/>
          <pc:sldMk cId="1796712055" sldId="270"/>
        </pc:sldMkLst>
        <pc:picChg chg="del">
          <ac:chgData name="James Clegg" userId="c6df1435-7a36-4b38-be4d-16e68e91152f" providerId="ADAL" clId="{5B1CE165-0396-4DE9-BD84-3197C1949D30}" dt="2020-12-08T12:20:11.394" v="1" actId="478"/>
          <ac:picMkLst>
            <pc:docMk/>
            <pc:sldMk cId="1796712055" sldId="27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1CE165-0396-4DE9-BD84-3197C1949D30}" dt="2020-12-08T12:20:39.850" v="9"/>
        <pc:sldMkLst>
          <pc:docMk/>
          <pc:sldMk cId="597781408" sldId="271"/>
        </pc:sldMkLst>
        <pc:picChg chg="del">
          <ac:chgData name="James Clegg" userId="c6df1435-7a36-4b38-be4d-16e68e91152f" providerId="ADAL" clId="{5B1CE165-0396-4DE9-BD84-3197C1949D30}" dt="2020-12-08T12:20:14.293" v="2" actId="478"/>
          <ac:picMkLst>
            <pc:docMk/>
            <pc:sldMk cId="597781408" sldId="271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1CE165-0396-4DE9-BD84-3197C1949D30}" dt="2020-12-08T12:20:39.850" v="9"/>
        <pc:sldMkLst>
          <pc:docMk/>
          <pc:sldMk cId="2403228951" sldId="272"/>
        </pc:sldMkLst>
        <pc:picChg chg="del">
          <ac:chgData name="James Clegg" userId="c6df1435-7a36-4b38-be4d-16e68e91152f" providerId="ADAL" clId="{5B1CE165-0396-4DE9-BD84-3197C1949D30}" dt="2020-12-08T12:20:17.174" v="3" actId="478"/>
          <ac:picMkLst>
            <pc:docMk/>
            <pc:sldMk cId="2403228951" sldId="272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1CE165-0396-4DE9-BD84-3197C1949D30}" dt="2020-12-08T12:20:39.850" v="9"/>
        <pc:sldMkLst>
          <pc:docMk/>
          <pc:sldMk cId="3074252090" sldId="273"/>
        </pc:sldMkLst>
        <pc:picChg chg="del">
          <ac:chgData name="James Clegg" userId="c6df1435-7a36-4b38-be4d-16e68e91152f" providerId="ADAL" clId="{5B1CE165-0396-4DE9-BD84-3197C1949D30}" dt="2020-12-08T12:20:20.090" v="4" actId="478"/>
          <ac:picMkLst>
            <pc:docMk/>
            <pc:sldMk cId="3074252090" sldId="273"/>
            <ac:picMk id="1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1CE165-0396-4DE9-BD84-3197C1949D30}" dt="2020-12-08T12:20:39.850" v="9"/>
        <pc:sldMkLst>
          <pc:docMk/>
          <pc:sldMk cId="2135579708" sldId="274"/>
        </pc:sldMkLst>
        <pc:picChg chg="del">
          <ac:chgData name="James Clegg" userId="c6df1435-7a36-4b38-be4d-16e68e91152f" providerId="ADAL" clId="{5B1CE165-0396-4DE9-BD84-3197C1949D30}" dt="2020-12-08T12:20:22.864" v="5" actId="478"/>
          <ac:picMkLst>
            <pc:docMk/>
            <pc:sldMk cId="2135579708" sldId="274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1CE165-0396-4DE9-BD84-3197C1949D30}" dt="2020-12-08T12:20:39.850" v="9"/>
        <pc:sldMkLst>
          <pc:docMk/>
          <pc:sldMk cId="2681732217" sldId="275"/>
        </pc:sldMkLst>
        <pc:picChg chg="del">
          <ac:chgData name="James Clegg" userId="c6df1435-7a36-4b38-be4d-16e68e91152f" providerId="ADAL" clId="{5B1CE165-0396-4DE9-BD84-3197C1949D30}" dt="2020-12-08T12:20:26.366" v="6" actId="478"/>
          <ac:picMkLst>
            <pc:docMk/>
            <pc:sldMk cId="2681732217" sldId="275"/>
            <ac:picMk id="2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1CE165-0396-4DE9-BD84-3197C1949D30}" dt="2020-12-08T12:20:39.850" v="9"/>
        <pc:sldMkLst>
          <pc:docMk/>
          <pc:sldMk cId="4236178972" sldId="276"/>
        </pc:sldMkLst>
        <pc:picChg chg="del">
          <ac:chgData name="James Clegg" userId="c6df1435-7a36-4b38-be4d-16e68e91152f" providerId="ADAL" clId="{5B1CE165-0396-4DE9-BD84-3197C1949D30}" dt="2020-12-08T12:20:30.114" v="7" actId="478"/>
          <ac:picMkLst>
            <pc:docMk/>
            <pc:sldMk cId="4236178972" sldId="276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B1CE165-0396-4DE9-BD84-3197C1949D30}" dt="2020-12-08T12:20:39.850" v="9"/>
        <pc:sldMkLst>
          <pc:docMk/>
          <pc:sldMk cId="4027862338" sldId="277"/>
        </pc:sldMkLst>
        <pc:picChg chg="del">
          <ac:chgData name="James Clegg" userId="c6df1435-7a36-4b38-be4d-16e68e91152f" providerId="ADAL" clId="{5B1CE165-0396-4DE9-BD84-3197C1949D30}" dt="2020-12-08T12:20:33.187" v="8" actId="478"/>
          <ac:picMkLst>
            <pc:docMk/>
            <pc:sldMk cId="4027862338" sldId="277"/>
            <ac:picMk id="27" creationId="{00000000-0000-0000-0000-000000000000}"/>
          </ac:picMkLst>
        </pc:picChg>
      </pc:sldChg>
      <pc:sldChg chg="modTransition">
        <pc:chgData name="James Clegg" userId="c6df1435-7a36-4b38-be4d-16e68e91152f" providerId="ADAL" clId="{5B1CE165-0396-4DE9-BD84-3197C1949D30}" dt="2020-12-08T12:20:39.850" v="9"/>
        <pc:sldMkLst>
          <pc:docMk/>
          <pc:sldMk cId="4026166258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5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7" Type="http://schemas.openxmlformats.org/officeDocument/2006/relationships/image" Target="../media/image10.emf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openxmlformats.org/officeDocument/2006/relationships/image" Target="../media/image9.emf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5" Type="http://schemas.openxmlformats.org/officeDocument/2006/relationships/image" Target="../media/image14.png"/><Relationship Id="rId10" Type="http://schemas.openxmlformats.org/officeDocument/2006/relationships/image" Target="../media/image90.png"/><Relationship Id="rId19" Type="http://schemas.openxmlformats.org/officeDocument/2006/relationships/image" Target="../media/image18.png"/><Relationship Id="rId9" Type="http://schemas.openxmlformats.org/officeDocument/2006/relationships/image" Target="../media/image8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11.emf"/><Relationship Id="rId3" Type="http://schemas.openxmlformats.org/officeDocument/2006/relationships/image" Target="../media/image19.png"/><Relationship Id="rId12" Type="http://schemas.openxmlformats.org/officeDocument/2006/relationships/image" Target="../media/image260.png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50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240.png"/><Relationship Id="rId4" Type="http://schemas.openxmlformats.org/officeDocument/2006/relationships/image" Target="../media/image21.png"/><Relationship Id="rId9" Type="http://schemas.openxmlformats.org/officeDocument/2006/relationships/image" Target="../media/image230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ED8482-0B71-426C-A5FC-47FC832E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82" y="1009687"/>
            <a:ext cx="5206435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4C304-3118-4CBB-A9FE-1E583D8A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36" y="2308184"/>
            <a:ext cx="1993401" cy="2384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81836-FE04-4A8A-9C3E-6D8602E2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288" y="2449215"/>
            <a:ext cx="1993401" cy="2384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EBD1C-6AFE-42AE-BF61-07AFDBFD0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962" y="2973562"/>
            <a:ext cx="1993401" cy="2384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965D1F-899A-42EC-B9DF-3C18AD67E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4116" y="2890008"/>
            <a:ext cx="1993401" cy="2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6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7F4DC23-670D-4BC2-B996-9700B2EC3845}"/>
              </a:ext>
            </a:extLst>
          </p:cNvPr>
          <p:cNvSpPr txBox="1"/>
          <p:nvPr/>
        </p:nvSpPr>
        <p:spPr>
          <a:xfrm>
            <a:off x="1642824" y="551448"/>
            <a:ext cx="7103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is the perimeter of the classroom?</a:t>
            </a:r>
          </a:p>
          <a:p>
            <a:pPr algn="ctr"/>
            <a:endParaRPr lang="en-GB" sz="28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F82981-EE76-413C-89AA-525D887A4C72}"/>
              </a:ext>
            </a:extLst>
          </p:cNvPr>
          <p:cNvSpPr/>
          <p:nvPr/>
        </p:nvSpPr>
        <p:spPr>
          <a:xfrm>
            <a:off x="7827786" y="921791"/>
            <a:ext cx="1640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12 m 60 cm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0EC22-254D-4BFC-803A-FC3CFF35D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652" y="1301458"/>
            <a:ext cx="1530961" cy="1881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314D59-1F84-46FB-8186-3A06DB41C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73" y="3046934"/>
            <a:ext cx="1113277" cy="100341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EF78B86-F6D4-4B53-98AE-60E91343F305}"/>
              </a:ext>
            </a:extLst>
          </p:cNvPr>
          <p:cNvSpPr txBox="1"/>
          <p:nvPr/>
        </p:nvSpPr>
        <p:spPr>
          <a:xfrm>
            <a:off x="2954464" y="1197288"/>
            <a:ext cx="4787647" cy="1532334"/>
          </a:xfrm>
          <a:prstGeom prst="wedgeRoundRectCallout">
            <a:avLst>
              <a:gd name="adj1" fmla="val 55043"/>
              <a:gd name="adj2" fmla="val 15248"/>
              <a:gd name="adj3" fmla="val 16667"/>
            </a:avLst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wonder how many of my scarves would fit around the perimeter of the classroom…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F2E3E1-79B3-4EB5-B524-7638604882CC}"/>
              </a:ext>
            </a:extLst>
          </p:cNvPr>
          <p:cNvCxnSpPr>
            <a:cxnSpLocks/>
          </p:cNvCxnSpPr>
          <p:nvPr/>
        </p:nvCxnSpPr>
        <p:spPr>
          <a:xfrm rot="5400000" flipV="1">
            <a:off x="6868260" y="3450683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CECFA036-3B94-4209-9896-2CBBED8EA757}"/>
              </a:ext>
            </a:extLst>
          </p:cNvPr>
          <p:cNvSpPr/>
          <p:nvPr/>
        </p:nvSpPr>
        <p:spPr>
          <a:xfrm>
            <a:off x="6383205" y="4184454"/>
            <a:ext cx="1162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50 cm</a:t>
            </a:r>
            <a:endParaRPr lang="en-GB" sz="2400" dirty="0"/>
          </a:p>
        </p:txBody>
      </p:sp>
      <p:sp>
        <p:nvSpPr>
          <p:cNvPr id="26" name="L-Shape 25">
            <a:extLst>
              <a:ext uri="{FF2B5EF4-FFF2-40B4-BE49-F238E27FC236}">
                <a16:creationId xmlns:a16="http://schemas.microsoft.com/office/drawing/2014/main" id="{AC7B955F-7C6B-49B7-A645-E978D7319557}"/>
              </a:ext>
            </a:extLst>
          </p:cNvPr>
          <p:cNvSpPr/>
          <p:nvPr/>
        </p:nvSpPr>
        <p:spPr>
          <a:xfrm>
            <a:off x="902613" y="2035213"/>
            <a:ext cx="2750950" cy="2788372"/>
          </a:xfrm>
          <a:prstGeom prst="corner">
            <a:avLst>
              <a:gd name="adj1" fmla="val 58732"/>
              <a:gd name="adj2" fmla="val 3845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4D2C5D5-EA02-4B2C-AFDE-50F2A21C05BE}"/>
              </a:ext>
            </a:extLst>
          </p:cNvPr>
          <p:cNvSpPr/>
          <p:nvPr/>
        </p:nvSpPr>
        <p:spPr>
          <a:xfrm>
            <a:off x="4611800" y="2763877"/>
            <a:ext cx="2114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25 scarves 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29E1AC0-A1AF-4972-A0AA-11C40B37A311}"/>
              </a:ext>
            </a:extLst>
          </p:cNvPr>
          <p:cNvCxnSpPr>
            <a:cxnSpLocks/>
          </p:cNvCxnSpPr>
          <p:nvPr/>
        </p:nvCxnSpPr>
        <p:spPr>
          <a:xfrm>
            <a:off x="1868147" y="4077687"/>
            <a:ext cx="5141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CB750C8-5E71-4BC0-B002-DA6DF03CF6A4}"/>
              </a:ext>
            </a:extLst>
          </p:cNvPr>
          <p:cNvSpPr/>
          <p:nvPr/>
        </p:nvSpPr>
        <p:spPr>
          <a:xfrm>
            <a:off x="494364" y="3565180"/>
            <a:ext cx="128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Scarves</a:t>
            </a:r>
            <a:endParaRPr lang="en-GB" sz="28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7450F7A-6CB7-4B76-889E-5326CD2660BC}"/>
              </a:ext>
            </a:extLst>
          </p:cNvPr>
          <p:cNvSpPr/>
          <p:nvPr/>
        </p:nvSpPr>
        <p:spPr>
          <a:xfrm>
            <a:off x="494363" y="3960416"/>
            <a:ext cx="128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Length</a:t>
            </a:r>
            <a:endParaRPr lang="en-GB" sz="28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5B0CA5-3089-4BF4-8F45-87D280881D3E}"/>
              </a:ext>
            </a:extLst>
          </p:cNvPr>
          <p:cNvCxnSpPr>
            <a:cxnSpLocks/>
          </p:cNvCxnSpPr>
          <p:nvPr/>
        </p:nvCxnSpPr>
        <p:spPr>
          <a:xfrm flipH="1">
            <a:off x="1852647" y="3733352"/>
            <a:ext cx="3711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F8942FB2-80BB-4D33-B19F-B5813A783BB7}"/>
              </a:ext>
            </a:extLst>
          </p:cNvPr>
          <p:cNvSpPr/>
          <p:nvPr/>
        </p:nvSpPr>
        <p:spPr>
          <a:xfrm>
            <a:off x="1672424" y="3210132"/>
            <a:ext cx="432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FD2E010-5467-4B45-9FD7-3330B6896958}"/>
              </a:ext>
            </a:extLst>
          </p:cNvPr>
          <p:cNvSpPr/>
          <p:nvPr/>
        </p:nvSpPr>
        <p:spPr>
          <a:xfrm>
            <a:off x="1330999" y="4372425"/>
            <a:ext cx="1114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50 cm</a:t>
            </a:r>
            <a:endParaRPr lang="en-GB" sz="2800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357EC41-7430-40B1-83B6-757566659F38}"/>
              </a:ext>
            </a:extLst>
          </p:cNvPr>
          <p:cNvCxnSpPr>
            <a:cxnSpLocks/>
          </p:cNvCxnSpPr>
          <p:nvPr/>
        </p:nvCxnSpPr>
        <p:spPr>
          <a:xfrm flipH="1">
            <a:off x="2823120" y="3733352"/>
            <a:ext cx="3711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43B58D4C-CF5E-4EB0-AE13-DCBE3E4CFF0A}"/>
              </a:ext>
            </a:extLst>
          </p:cNvPr>
          <p:cNvSpPr/>
          <p:nvPr/>
        </p:nvSpPr>
        <p:spPr>
          <a:xfrm>
            <a:off x="2642897" y="3210132"/>
            <a:ext cx="432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</a:t>
            </a:r>
            <a:endParaRPr lang="en-GB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B111F7A-81F4-4A29-951F-3406C665E180}"/>
              </a:ext>
            </a:extLst>
          </p:cNvPr>
          <p:cNvSpPr/>
          <p:nvPr/>
        </p:nvSpPr>
        <p:spPr>
          <a:xfrm>
            <a:off x="2440957" y="4372425"/>
            <a:ext cx="76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 m</a:t>
            </a:r>
            <a:endParaRPr lang="en-GB" sz="28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D8BBB3C-2E69-45A8-82C7-73DDF8CA084C}"/>
              </a:ext>
            </a:extLst>
          </p:cNvPr>
          <p:cNvCxnSpPr>
            <a:cxnSpLocks/>
          </p:cNvCxnSpPr>
          <p:nvPr/>
        </p:nvCxnSpPr>
        <p:spPr>
          <a:xfrm flipH="1">
            <a:off x="3541714" y="3733352"/>
            <a:ext cx="3711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9AABC5CE-3DF4-47B3-B548-083833BFA2D3}"/>
              </a:ext>
            </a:extLst>
          </p:cNvPr>
          <p:cNvSpPr/>
          <p:nvPr/>
        </p:nvSpPr>
        <p:spPr>
          <a:xfrm>
            <a:off x="3361491" y="3210132"/>
            <a:ext cx="432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</a:t>
            </a:r>
            <a:endParaRPr lang="en-GB" sz="28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AF79EBA-D08D-4ECD-8C23-95C6E9BD2E80}"/>
              </a:ext>
            </a:extLst>
          </p:cNvPr>
          <p:cNvSpPr/>
          <p:nvPr/>
        </p:nvSpPr>
        <p:spPr>
          <a:xfrm>
            <a:off x="3159551" y="4372425"/>
            <a:ext cx="76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 m</a:t>
            </a:r>
            <a:endParaRPr lang="en-GB" sz="2800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4FC22E4-0680-4E7A-84A0-F9B8B01CE8EA}"/>
              </a:ext>
            </a:extLst>
          </p:cNvPr>
          <p:cNvCxnSpPr>
            <a:cxnSpLocks/>
          </p:cNvCxnSpPr>
          <p:nvPr/>
        </p:nvCxnSpPr>
        <p:spPr>
          <a:xfrm flipH="1">
            <a:off x="6047375" y="3733352"/>
            <a:ext cx="3711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901791E5-EEDC-4809-9A0D-7AFA34B7C32A}"/>
              </a:ext>
            </a:extLst>
          </p:cNvPr>
          <p:cNvSpPr/>
          <p:nvPr/>
        </p:nvSpPr>
        <p:spPr>
          <a:xfrm>
            <a:off x="5772318" y="3208443"/>
            <a:ext cx="588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24</a:t>
            </a:r>
            <a:endParaRPr lang="en-GB" sz="28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9F33A5-5DFB-42EF-951C-6AD8B5BF8781}"/>
              </a:ext>
            </a:extLst>
          </p:cNvPr>
          <p:cNvSpPr/>
          <p:nvPr/>
        </p:nvSpPr>
        <p:spPr>
          <a:xfrm>
            <a:off x="5665212" y="4372425"/>
            <a:ext cx="96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12 m</a:t>
            </a:r>
            <a:endParaRPr lang="en-GB" sz="2800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F028E7C-D476-482D-B5EA-B07F43A4A649}"/>
              </a:ext>
            </a:extLst>
          </p:cNvPr>
          <p:cNvCxnSpPr>
            <a:cxnSpLocks/>
          </p:cNvCxnSpPr>
          <p:nvPr/>
        </p:nvCxnSpPr>
        <p:spPr>
          <a:xfrm flipH="1">
            <a:off x="5137375" y="3731663"/>
            <a:ext cx="3711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C7C7DFA5-2B77-4DED-ABFE-26E54A04EEC0}"/>
              </a:ext>
            </a:extLst>
          </p:cNvPr>
          <p:cNvSpPr/>
          <p:nvPr/>
        </p:nvSpPr>
        <p:spPr>
          <a:xfrm>
            <a:off x="4836820" y="3208443"/>
            <a:ext cx="601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20</a:t>
            </a:r>
            <a:endParaRPr lang="en-GB" sz="28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92D6296-9293-4ACF-A01C-1CD246BB07D7}"/>
              </a:ext>
            </a:extLst>
          </p:cNvPr>
          <p:cNvSpPr/>
          <p:nvPr/>
        </p:nvSpPr>
        <p:spPr>
          <a:xfrm>
            <a:off x="4642967" y="4370736"/>
            <a:ext cx="937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10 m</a:t>
            </a:r>
            <a:endParaRPr lang="en-GB" sz="2800" dirty="0"/>
          </a:p>
        </p:txBody>
      </p:sp>
      <p:sp>
        <p:nvSpPr>
          <p:cNvPr id="88" name="Right Bracket 87">
            <a:extLst>
              <a:ext uri="{FF2B5EF4-FFF2-40B4-BE49-F238E27FC236}">
                <a16:creationId xmlns:a16="http://schemas.microsoft.com/office/drawing/2014/main" id="{A39FF899-222B-428D-828A-CE580FC624AA}"/>
              </a:ext>
            </a:extLst>
          </p:cNvPr>
          <p:cNvSpPr/>
          <p:nvPr/>
        </p:nvSpPr>
        <p:spPr>
          <a:xfrm rot="5400000">
            <a:off x="3906696" y="3828529"/>
            <a:ext cx="162631" cy="2306147"/>
          </a:xfrm>
          <a:prstGeom prst="rightBracket">
            <a:avLst>
              <a:gd name="adj" fmla="val 709012"/>
            </a:avLst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ight Bracket 88">
            <a:extLst>
              <a:ext uri="{FF2B5EF4-FFF2-40B4-BE49-F238E27FC236}">
                <a16:creationId xmlns:a16="http://schemas.microsoft.com/office/drawing/2014/main" id="{CFE4BA82-C6F5-4962-8FE9-2585A6C9CDE5}"/>
              </a:ext>
            </a:extLst>
          </p:cNvPr>
          <p:cNvSpPr/>
          <p:nvPr/>
        </p:nvSpPr>
        <p:spPr>
          <a:xfrm rot="5400000">
            <a:off x="5512914" y="4544929"/>
            <a:ext cx="162631" cy="906289"/>
          </a:xfrm>
          <a:prstGeom prst="rightBracket">
            <a:avLst>
              <a:gd name="adj" fmla="val 709012"/>
            </a:avLst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ight Bracket 89">
            <a:extLst>
              <a:ext uri="{FF2B5EF4-FFF2-40B4-BE49-F238E27FC236}">
                <a16:creationId xmlns:a16="http://schemas.microsoft.com/office/drawing/2014/main" id="{F3693828-1A0E-4319-B8F6-CF2661E08ADB}"/>
              </a:ext>
            </a:extLst>
          </p:cNvPr>
          <p:cNvSpPr/>
          <p:nvPr/>
        </p:nvSpPr>
        <p:spPr>
          <a:xfrm rot="5400000">
            <a:off x="4711373" y="3743387"/>
            <a:ext cx="162631" cy="2509371"/>
          </a:xfrm>
          <a:prstGeom prst="rightBracket">
            <a:avLst>
              <a:gd name="adj" fmla="val 991279"/>
            </a:avLst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19761BD-5FBB-4D28-9F9A-389A6B93AC89}"/>
                  </a:ext>
                </a:extLst>
              </p:cNvPr>
              <p:cNvSpPr/>
              <p:nvPr/>
            </p:nvSpPr>
            <p:spPr>
              <a:xfrm>
                <a:off x="3654164" y="4998073"/>
                <a:ext cx="9062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10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19761BD-5FBB-4D28-9F9A-389A6B93A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164" y="4998073"/>
                <a:ext cx="906289" cy="523220"/>
              </a:xfrm>
              <a:prstGeom prst="rect">
                <a:avLst/>
              </a:prstGeom>
              <a:blipFill>
                <a:blip r:embed="rId7"/>
                <a:stretch>
                  <a:fillRect t="-11628" r="-13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B4EE330-30B9-4083-8D4B-FEB2FFBEF311}"/>
                  </a:ext>
                </a:extLst>
              </p:cNvPr>
              <p:cNvSpPr/>
              <p:nvPr/>
            </p:nvSpPr>
            <p:spPr>
              <a:xfrm>
                <a:off x="5268572" y="5011432"/>
                <a:ext cx="9062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2</a:t>
                </a: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B4EE330-30B9-4083-8D4B-FEB2FFBEF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572" y="5011432"/>
                <a:ext cx="906289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52E9C9E-BF4F-4514-86FB-6FDCDC29CCA3}"/>
                  </a:ext>
                </a:extLst>
              </p:cNvPr>
              <p:cNvSpPr/>
              <p:nvPr/>
            </p:nvSpPr>
            <p:spPr>
              <a:xfrm>
                <a:off x="4414966" y="5019054"/>
                <a:ext cx="9062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6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52E9C9E-BF4F-4514-86FB-6FDCDC29C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66" y="5019054"/>
                <a:ext cx="906289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AF8255E-EADA-4910-A331-6BA236024634}"/>
              </a:ext>
            </a:extLst>
          </p:cNvPr>
          <p:cNvCxnSpPr>
            <a:cxnSpLocks/>
          </p:cNvCxnSpPr>
          <p:nvPr/>
        </p:nvCxnSpPr>
        <p:spPr>
          <a:xfrm flipH="1">
            <a:off x="6857520" y="3730033"/>
            <a:ext cx="3711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0C825B9D-8E44-4F03-9765-A3D8205AF81A}"/>
              </a:ext>
            </a:extLst>
          </p:cNvPr>
          <p:cNvSpPr/>
          <p:nvPr/>
        </p:nvSpPr>
        <p:spPr>
          <a:xfrm>
            <a:off x="6582463" y="3205124"/>
            <a:ext cx="588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25</a:t>
            </a:r>
            <a:endParaRPr lang="en-GB" sz="28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B854B1D-5975-4B84-ADB9-A769FF1562D4}"/>
              </a:ext>
            </a:extLst>
          </p:cNvPr>
          <p:cNvSpPr/>
          <p:nvPr/>
        </p:nvSpPr>
        <p:spPr>
          <a:xfrm>
            <a:off x="6475356" y="4369106"/>
            <a:ext cx="1884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12 m 50 cm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8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1.11111E-6 L 0.16314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4.81481E-6 L 0.16875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1.11022E-16 L 0.17148 1.11022E-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26" grpId="0" animBg="1"/>
      <p:bldP spid="69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  <p:bldP spid="83" grpId="0"/>
      <p:bldP spid="84" grpId="0"/>
      <p:bldP spid="86" grpId="0"/>
      <p:bldP spid="87" grpId="0"/>
      <p:bldP spid="88" grpId="0" animBg="1"/>
      <p:bldP spid="88" grpId="1" animBg="1"/>
      <p:bldP spid="89" grpId="0" animBg="1"/>
      <p:bldP spid="89" grpId="1" animBg="1"/>
      <p:bldP spid="90" grpId="0" animBg="1"/>
      <p:bldP spid="91" grpId="0"/>
      <p:bldP spid="91" grpId="1"/>
      <p:bldP spid="92" grpId="0"/>
      <p:bldP spid="92" grpId="1"/>
      <p:bldP spid="93" grpId="0"/>
      <p:bldP spid="95" grpId="0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813461" y="569115"/>
            <a:ext cx="785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 has 4 coats. He wears them in the same order after they have been cleaned.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636" y="1672968"/>
            <a:ext cx="747045" cy="7470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641480" y="181565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02B3E-EF1C-4D60-8D8A-6E8BB2E2E08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6875" y="1856095"/>
            <a:ext cx="747046" cy="522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C4DB4D-19DB-4030-BC74-818BB6FBC3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2125" y="3240092"/>
            <a:ext cx="1013832" cy="8027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D0B092-71C3-4730-B6DD-B99FC364AC3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67840" y="1856095"/>
            <a:ext cx="747046" cy="5229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770D97C-D84E-4B71-A72A-240022F2C2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68805" y="1856094"/>
            <a:ext cx="747046" cy="5229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33C15D2-DEDB-47A1-9FAE-0F57BEB4C6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69771" y="1856095"/>
            <a:ext cx="747046" cy="5229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7D69204-9667-4CCB-A699-52425854BE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0230" y="1856096"/>
            <a:ext cx="747046" cy="5229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CBE905-DF06-4663-A81A-C44007F8B0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71195" y="1856096"/>
            <a:ext cx="747046" cy="5229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1087BE-F283-4CC0-BD5F-FF5E4DF2C6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72160" y="1856095"/>
            <a:ext cx="747046" cy="5229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A183081-32F1-4EAD-A71F-C5FE6E4DB2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73126" y="1856096"/>
            <a:ext cx="747046" cy="5229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249E4AF-FA92-479B-84CA-9F89CEABEB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83529" y="1856096"/>
            <a:ext cx="747046" cy="5229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D0A8DD1-6F8C-44E6-B984-41A57DEE6297}"/>
              </a:ext>
            </a:extLst>
          </p:cNvPr>
          <p:cNvSpPr txBox="1"/>
          <p:nvPr/>
        </p:nvSpPr>
        <p:spPr>
          <a:xfrm>
            <a:off x="820864" y="2554285"/>
            <a:ext cx="8578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 has 3 scarves. He wears them in the same order too.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285D39A-C1DA-4511-A811-FE6349860C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96639" y="3240092"/>
            <a:ext cx="1013832" cy="8027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A7B1625-699E-43FC-BB88-377B023B929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1153" y="3240092"/>
            <a:ext cx="1013832" cy="8027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2661F23-C9CD-4F8E-8555-A8CDABDD7C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5667" y="3240092"/>
            <a:ext cx="1013832" cy="8027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5D95A7-58A3-4CDB-910B-721D780F20A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0181" y="3240092"/>
            <a:ext cx="1013832" cy="8027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6BD7DD-E790-4EB1-BCC4-79DCCA91EF4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94695" y="3240092"/>
            <a:ext cx="1013832" cy="8027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9E32A7-CBC8-4A62-B3B7-BBFE582E5E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9206" y="3240092"/>
            <a:ext cx="1013832" cy="80278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3149FA0-153C-43AF-B48B-32A27CB7BC9D}"/>
              </a:ext>
            </a:extLst>
          </p:cNvPr>
          <p:cNvSpPr txBox="1"/>
          <p:nvPr/>
        </p:nvSpPr>
        <p:spPr>
          <a:xfrm>
            <a:off x="688419" y="4243451"/>
            <a:ext cx="8529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1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December Mo wears his green coat and yellow scarf. When will he next wear them both together again?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7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E3149FA0-153C-43AF-B48B-32A27CB7BC9D}"/>
              </a:ext>
            </a:extLst>
          </p:cNvPr>
          <p:cNvSpPr txBox="1"/>
          <p:nvPr/>
        </p:nvSpPr>
        <p:spPr>
          <a:xfrm>
            <a:off x="721076" y="566166"/>
            <a:ext cx="8463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On 1</a:t>
            </a:r>
            <a:r>
              <a:rPr lang="en-GB" sz="2800" baseline="30000" dirty="0"/>
              <a:t>st</a:t>
            </a:r>
            <a:r>
              <a:rPr lang="en-GB" sz="2800" dirty="0"/>
              <a:t> December Mo wears his green coat and yellow scarf. When will he next wear them both together again?</a:t>
            </a:r>
          </a:p>
          <a:p>
            <a:pPr algn="ctr"/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079D72-BA58-481F-8694-60B481E124D6}"/>
                  </a:ext>
                </a:extLst>
              </p:cNvPr>
              <p:cNvSpPr txBox="1"/>
              <p:nvPr/>
            </p:nvSpPr>
            <p:spPr>
              <a:xfrm>
                <a:off x="1032404" y="2629982"/>
                <a:ext cx="19941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1</a:t>
                </a:r>
                <a:r>
                  <a:rPr lang="en-GB" sz="2000" baseline="30000" dirty="0"/>
                  <a:t>st</a:t>
                </a:r>
                <a:r>
                  <a:rPr lang="en-GB" sz="2000" dirty="0"/>
                  <a:t> Dec	 G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Y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079D72-BA58-481F-8694-60B481E12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04" y="2629982"/>
                <a:ext cx="1994123" cy="707886"/>
              </a:xfrm>
              <a:prstGeom prst="rect">
                <a:avLst/>
              </a:prstGeom>
              <a:blipFill>
                <a:blip r:embed="rId5"/>
                <a:stretch>
                  <a:fillRect l="-3058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A511970D-BE3B-46AB-A9F3-2AE0060DC11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75202" y="2730457"/>
            <a:ext cx="417873" cy="2925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3C9A36D-9310-4F67-9A06-F58C1B71CDA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8116" y="2712809"/>
            <a:ext cx="471403" cy="373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C7D185-5011-40A3-ACD0-55FF00610066}"/>
                  </a:ext>
                </a:extLst>
              </p:cNvPr>
              <p:cNvSpPr txBox="1"/>
              <p:nvPr/>
            </p:nvSpPr>
            <p:spPr>
              <a:xfrm>
                <a:off x="1032404" y="3113154"/>
                <a:ext cx="19941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2</a:t>
                </a:r>
                <a:r>
                  <a:rPr lang="en-GB" sz="2000" baseline="30000" dirty="0"/>
                  <a:t>nd</a:t>
                </a:r>
                <a:r>
                  <a:rPr lang="en-GB" sz="2000" dirty="0"/>
                  <a:t> Dec	 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G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C7D185-5011-40A3-ACD0-55FF00610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04" y="3113154"/>
                <a:ext cx="1994123" cy="707886"/>
              </a:xfrm>
              <a:prstGeom prst="rect">
                <a:avLst/>
              </a:prstGeom>
              <a:blipFill>
                <a:blip r:embed="rId8"/>
                <a:stretch>
                  <a:fillRect l="-3058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DE58637F-7373-40C9-B704-3E31FA61A07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75202" y="3223917"/>
            <a:ext cx="417873" cy="2925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73B63B-C074-49DD-8250-DB4CB86C4B4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8116" y="3206269"/>
            <a:ext cx="471403" cy="373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830C02-CE8E-43F1-AF60-72A41D8EBD4E}"/>
                  </a:ext>
                </a:extLst>
              </p:cNvPr>
              <p:cNvSpPr txBox="1"/>
              <p:nvPr/>
            </p:nvSpPr>
            <p:spPr>
              <a:xfrm>
                <a:off x="1032404" y="3596326"/>
                <a:ext cx="1994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3</a:t>
                </a:r>
                <a:r>
                  <a:rPr lang="en-GB" sz="2000" baseline="30000" dirty="0"/>
                  <a:t>rd</a:t>
                </a:r>
                <a:r>
                  <a:rPr lang="en-GB" sz="2000" dirty="0"/>
                  <a:t> Dec	 B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B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830C02-CE8E-43F1-AF60-72A41D8EB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04" y="3596326"/>
                <a:ext cx="1994123" cy="400110"/>
              </a:xfrm>
              <a:prstGeom prst="rect">
                <a:avLst/>
              </a:prstGeom>
              <a:blipFill>
                <a:blip r:embed="rId9"/>
                <a:stretch>
                  <a:fillRect l="-3058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4FB757A9-D724-45DB-8896-9B9FCD92DBA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75202" y="3698792"/>
            <a:ext cx="417873" cy="29251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F570400-8551-42B8-A2F2-B83A9F24FE9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8116" y="3681144"/>
            <a:ext cx="471403" cy="373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7F5F5D1-A82A-4D47-8DD8-F20FD2BA1ACE}"/>
                  </a:ext>
                </a:extLst>
              </p:cNvPr>
              <p:cNvSpPr txBox="1"/>
              <p:nvPr/>
            </p:nvSpPr>
            <p:spPr>
              <a:xfrm>
                <a:off x="1032404" y="4079498"/>
                <a:ext cx="19941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4</a:t>
                </a:r>
                <a:r>
                  <a:rPr lang="en-GB" sz="2000" baseline="30000" dirty="0"/>
                  <a:t>th</a:t>
                </a:r>
                <a:r>
                  <a:rPr lang="en-GB" sz="2000" dirty="0"/>
                  <a:t> Dec	 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Y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7F5F5D1-A82A-4D47-8DD8-F20FD2BA1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04" y="4079498"/>
                <a:ext cx="1994123" cy="707886"/>
              </a:xfrm>
              <a:prstGeom prst="rect">
                <a:avLst/>
              </a:prstGeom>
              <a:blipFill>
                <a:blip r:embed="rId10"/>
                <a:stretch>
                  <a:fillRect l="-3058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57D06034-A076-44ED-B695-50A07C826B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75202" y="4188272"/>
            <a:ext cx="417873" cy="29251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E8DDDF-971D-45FF-B421-8857995C16C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8116" y="4170624"/>
            <a:ext cx="471403" cy="37327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4E0CF5D-0B46-4E9C-AC52-04EA6EEDA34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1462" y="4674722"/>
            <a:ext cx="417873" cy="29251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B452A12-01BB-4A01-8ACF-5AC90982057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44376" y="4657074"/>
            <a:ext cx="471403" cy="373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3F6777-319B-46CE-849F-BDB8F6F25FB3}"/>
                  </a:ext>
                </a:extLst>
              </p:cNvPr>
              <p:cNvSpPr txBox="1"/>
              <p:nvPr/>
            </p:nvSpPr>
            <p:spPr>
              <a:xfrm>
                <a:off x="1032404" y="4562672"/>
                <a:ext cx="19941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5</a:t>
                </a:r>
                <a:r>
                  <a:rPr lang="en-GB" sz="2000" baseline="30000" dirty="0"/>
                  <a:t>th</a:t>
                </a:r>
                <a:r>
                  <a:rPr lang="en-GB" sz="2000" dirty="0"/>
                  <a:t> Dec	 G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G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3F6777-319B-46CE-849F-BDB8F6F25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04" y="4562672"/>
                <a:ext cx="1994123" cy="707886"/>
              </a:xfrm>
              <a:prstGeom prst="rect">
                <a:avLst/>
              </a:prstGeom>
              <a:blipFill>
                <a:blip r:embed="rId11"/>
                <a:stretch>
                  <a:fillRect l="-3058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56F2932-6784-4FC0-8DF8-DD0E6CE5F533}"/>
                  </a:ext>
                </a:extLst>
              </p:cNvPr>
              <p:cNvSpPr txBox="1"/>
              <p:nvPr/>
            </p:nvSpPr>
            <p:spPr>
              <a:xfrm>
                <a:off x="4305965" y="2629982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6</a:t>
                </a:r>
                <a:r>
                  <a:rPr lang="en-GB" sz="2000" baseline="30000" dirty="0"/>
                  <a:t>th</a:t>
                </a:r>
                <a:r>
                  <a:rPr lang="en-GB" sz="2000" dirty="0"/>
                  <a:t> Dec	 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B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56F2932-6784-4FC0-8DF8-DD0E6CE5F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65" y="2629982"/>
                <a:ext cx="3126165" cy="707886"/>
              </a:xfrm>
              <a:prstGeom prst="rect">
                <a:avLst/>
              </a:prstGeom>
              <a:blipFill>
                <a:blip r:embed="rId12"/>
                <a:stretch>
                  <a:fillRect l="-1949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490B3E9-AEC3-4250-9FD6-79E9D95C0B67}"/>
                  </a:ext>
                </a:extLst>
              </p:cNvPr>
              <p:cNvSpPr txBox="1"/>
              <p:nvPr/>
            </p:nvSpPr>
            <p:spPr>
              <a:xfrm>
                <a:off x="4305965" y="3113154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7</a:t>
                </a:r>
                <a:r>
                  <a:rPr lang="en-GB" sz="2000" baseline="30000" dirty="0"/>
                  <a:t>th</a:t>
                </a:r>
                <a:r>
                  <a:rPr lang="en-GB" sz="2000" dirty="0"/>
                  <a:t> Dec	 B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Y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490B3E9-AEC3-4250-9FD6-79E9D95C0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65" y="3113154"/>
                <a:ext cx="3126165" cy="707886"/>
              </a:xfrm>
              <a:prstGeom prst="rect">
                <a:avLst/>
              </a:prstGeom>
              <a:blipFill>
                <a:blip r:embed="rId13"/>
                <a:stretch>
                  <a:fillRect l="-1949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8FA6D57-2395-497A-9E2F-B11C067A8323}"/>
                  </a:ext>
                </a:extLst>
              </p:cNvPr>
              <p:cNvSpPr txBox="1"/>
              <p:nvPr/>
            </p:nvSpPr>
            <p:spPr>
              <a:xfrm>
                <a:off x="4305965" y="3596326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8</a:t>
                </a:r>
                <a:r>
                  <a:rPr lang="en-GB" sz="2000" baseline="30000" dirty="0"/>
                  <a:t>th</a:t>
                </a:r>
                <a:r>
                  <a:rPr lang="en-GB" sz="2000" dirty="0"/>
                  <a:t> Dec	 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G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8FA6D57-2395-497A-9E2F-B11C067A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65" y="3596326"/>
                <a:ext cx="3126165" cy="707886"/>
              </a:xfrm>
              <a:prstGeom prst="rect">
                <a:avLst/>
              </a:prstGeom>
              <a:blipFill>
                <a:blip r:embed="rId14"/>
                <a:stretch>
                  <a:fillRect l="-1949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215B65A-4690-4ED4-9EBC-98B370EA35CA}"/>
                  </a:ext>
                </a:extLst>
              </p:cNvPr>
              <p:cNvSpPr txBox="1"/>
              <p:nvPr/>
            </p:nvSpPr>
            <p:spPr>
              <a:xfrm>
                <a:off x="4305965" y="4079498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9</a:t>
                </a:r>
                <a:r>
                  <a:rPr lang="en-GB" sz="2000" baseline="30000" dirty="0"/>
                  <a:t>th</a:t>
                </a:r>
                <a:r>
                  <a:rPr lang="en-GB" sz="2000" dirty="0"/>
                  <a:t> Dec	 G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B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215B65A-4690-4ED4-9EBC-98B370EA3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65" y="4079498"/>
                <a:ext cx="3126165" cy="707886"/>
              </a:xfrm>
              <a:prstGeom prst="rect">
                <a:avLst/>
              </a:prstGeom>
              <a:blipFill>
                <a:blip r:embed="rId15"/>
                <a:stretch>
                  <a:fillRect l="-1949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B9E668D-9B6C-446E-92CF-950BBAFF65BF}"/>
                  </a:ext>
                </a:extLst>
              </p:cNvPr>
              <p:cNvSpPr txBox="1"/>
              <p:nvPr/>
            </p:nvSpPr>
            <p:spPr>
              <a:xfrm>
                <a:off x="4305965" y="4562672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10</a:t>
                </a:r>
                <a:r>
                  <a:rPr lang="en-GB" sz="2000" baseline="30000" dirty="0"/>
                  <a:t>th</a:t>
                </a:r>
                <a:r>
                  <a:rPr lang="en-GB" sz="2000" dirty="0"/>
                  <a:t> Dec	 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Y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B9E668D-9B6C-446E-92CF-950BBAFF6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965" y="4562672"/>
                <a:ext cx="3126165" cy="707886"/>
              </a:xfrm>
              <a:prstGeom prst="rect">
                <a:avLst/>
              </a:prstGeom>
              <a:blipFill>
                <a:blip r:embed="rId16"/>
                <a:stretch>
                  <a:fillRect l="-1949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03EC9D7-CB24-4D19-B2E3-F2CCBB387ED8}"/>
                  </a:ext>
                </a:extLst>
              </p:cNvPr>
              <p:cNvSpPr txBox="1"/>
              <p:nvPr/>
            </p:nvSpPr>
            <p:spPr>
              <a:xfrm>
                <a:off x="7039763" y="2629982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11</a:t>
                </a:r>
                <a:r>
                  <a:rPr lang="en-GB" sz="2000" baseline="30000" dirty="0"/>
                  <a:t>th</a:t>
                </a:r>
                <a:r>
                  <a:rPr lang="en-GB" sz="2000" dirty="0"/>
                  <a:t> Dec	 B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G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03EC9D7-CB24-4D19-B2E3-F2CCBB387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763" y="2629982"/>
                <a:ext cx="3126165" cy="707886"/>
              </a:xfrm>
              <a:prstGeom prst="rect">
                <a:avLst/>
              </a:prstGeom>
              <a:blipFill>
                <a:blip r:embed="rId17"/>
                <a:stretch>
                  <a:fillRect l="-2144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DACED89-42C2-4C42-8BCF-B2193010B5BE}"/>
                  </a:ext>
                </a:extLst>
              </p:cNvPr>
              <p:cNvSpPr txBox="1"/>
              <p:nvPr/>
            </p:nvSpPr>
            <p:spPr>
              <a:xfrm>
                <a:off x="7039763" y="3113154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12</a:t>
                </a:r>
                <a:r>
                  <a:rPr lang="en-GB" sz="2000" baseline="30000" dirty="0"/>
                  <a:t>th</a:t>
                </a:r>
                <a:r>
                  <a:rPr lang="en-GB" sz="2000" dirty="0"/>
                  <a:t> Dec	 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B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DACED89-42C2-4C42-8BCF-B2193010B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763" y="3113154"/>
                <a:ext cx="3126165" cy="707886"/>
              </a:xfrm>
              <a:prstGeom prst="rect">
                <a:avLst/>
              </a:prstGeom>
              <a:blipFill>
                <a:blip r:embed="rId18"/>
                <a:stretch>
                  <a:fillRect l="-2144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398EA3-B108-44D1-8C25-9A777EA6AC95}"/>
                  </a:ext>
                </a:extLst>
              </p:cNvPr>
              <p:cNvSpPr txBox="1"/>
              <p:nvPr/>
            </p:nvSpPr>
            <p:spPr>
              <a:xfrm>
                <a:off x="7039763" y="3596326"/>
                <a:ext cx="31261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13</a:t>
                </a:r>
                <a:r>
                  <a:rPr lang="en-GB" sz="2000" baseline="30000" dirty="0"/>
                  <a:t>th</a:t>
                </a:r>
                <a:r>
                  <a:rPr lang="en-GB" sz="2000" dirty="0"/>
                  <a:t> Dec	 G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000" dirty="0"/>
                  <a:t> Y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398EA3-B108-44D1-8C25-9A777EA6A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763" y="3596326"/>
                <a:ext cx="3126165" cy="707886"/>
              </a:xfrm>
              <a:prstGeom prst="rect">
                <a:avLst/>
              </a:prstGeom>
              <a:blipFill>
                <a:blip r:embed="rId19"/>
                <a:stretch>
                  <a:fillRect l="-2144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81B2F267-8AB3-462D-8F84-D1DC6EE1033E}"/>
              </a:ext>
            </a:extLst>
          </p:cNvPr>
          <p:cNvSpPr txBox="1"/>
          <p:nvPr/>
        </p:nvSpPr>
        <p:spPr>
          <a:xfrm>
            <a:off x="1032404" y="4062716"/>
            <a:ext cx="3825025" cy="119162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/>
              <a:t>Will this happen again in December?</a:t>
            </a:r>
          </a:p>
          <a:p>
            <a:pPr algn="ctr"/>
            <a:r>
              <a:rPr lang="en-GB" sz="2400" dirty="0"/>
              <a:t>Do you notice any patterns?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AE0E522-6EE3-486D-8FA1-2613C421DA1C}"/>
              </a:ext>
            </a:extLst>
          </p:cNvPr>
          <p:cNvSpPr txBox="1"/>
          <p:nvPr/>
        </p:nvSpPr>
        <p:spPr>
          <a:xfrm>
            <a:off x="5238027" y="4062716"/>
            <a:ext cx="3825025" cy="119162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/>
              <a:t>What if Mo had 5 coats?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635D007-6108-45E6-9DE1-9FA425FA6D3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2844" y="1803435"/>
            <a:ext cx="747046" cy="5229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103D12-7A67-4813-A573-7FA0C00D919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0735" y="1631545"/>
            <a:ext cx="1013832" cy="8027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3FB48A6-19D7-4579-BD3B-5DD3CB9B64D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5E750E"/>
              </a:clrFrom>
              <a:clrTo>
                <a:srgbClr val="5E750E">
                  <a:alpha val="0"/>
                </a:srgbClr>
              </a:clrTo>
            </a:clrChange>
            <a:duotone>
              <a:prstClr val="black"/>
              <a:srgbClr val="FF8C0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13809" y="1803435"/>
            <a:ext cx="747046" cy="5229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9C96F9B-98CB-4F27-9C49-C8C1EA30137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4774" y="1803434"/>
            <a:ext cx="747046" cy="5229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56E19E-83CF-41F3-A0C1-7B9826B0590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15740" y="1803435"/>
            <a:ext cx="747046" cy="5229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B298E29-BB56-4CB2-AA20-D0BB1597879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5249" y="1631545"/>
            <a:ext cx="1013832" cy="8027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487E75-6661-455B-BB62-93070605A66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9763" y="1631545"/>
            <a:ext cx="1013832" cy="802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67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50" grpId="0"/>
      <p:bldP spid="55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B3217-2419-4F51-AF2D-3CA58834EC36}"/>
              </a:ext>
            </a:extLst>
          </p:cNvPr>
          <p:cNvSpPr txBox="1"/>
          <p:nvPr/>
        </p:nvSpPr>
        <p:spPr>
          <a:xfrm>
            <a:off x="813461" y="569115"/>
            <a:ext cx="8613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Whitney’s scarf is 980 mm long.</a:t>
            </a:r>
          </a:p>
          <a:p>
            <a:pPr algn="ctr"/>
            <a:r>
              <a:rPr lang="en-GB" sz="2800" dirty="0"/>
              <a:t>Ron’s scarf is 15 cm longer than Whitney’s.</a:t>
            </a:r>
          </a:p>
          <a:p>
            <a:pPr algn="ctr"/>
            <a:r>
              <a:rPr lang="en-GB" sz="2800" dirty="0"/>
              <a:t>What is the total length of both their scarves?</a:t>
            </a:r>
          </a:p>
          <a:p>
            <a:pPr algn="ctr"/>
            <a:r>
              <a:rPr lang="en-GB" sz="2800" dirty="0"/>
              <a:t>											</a:t>
            </a:r>
            <a:r>
              <a:rPr lang="en-GB" sz="2800" u="sng" dirty="0"/>
              <a:t>	</a:t>
            </a:r>
            <a:r>
              <a:rPr lang="en-GB" sz="2800" dirty="0"/>
              <a:t> m and </a:t>
            </a:r>
            <a:r>
              <a:rPr lang="en-GB" sz="2800" u="sng" dirty="0"/>
              <a:t>		</a:t>
            </a:r>
            <a:r>
              <a:rPr lang="en-GB" sz="2800" dirty="0"/>
              <a:t> cm</a:t>
            </a:r>
          </a:p>
          <a:p>
            <a:pPr algn="ctr"/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8A88A-C3C3-40AE-9098-623B9B60D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13" y="2539358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97074D-2F57-42A0-8EA4-8FEFBC4E5DB5}"/>
              </a:ext>
            </a:extLst>
          </p:cNvPr>
          <p:cNvSpPr txBox="1"/>
          <p:nvPr/>
        </p:nvSpPr>
        <p:spPr>
          <a:xfrm>
            <a:off x="6710757" y="268204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9F90C-27BB-4113-9EF8-BFBDA0C514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6223" y="604427"/>
            <a:ext cx="1206108" cy="949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B1C35-66FE-4372-AFFC-4EDE3541A8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669" y="625935"/>
            <a:ext cx="1206000" cy="928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77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78319F-15F2-45A9-9A5F-6296DE6A55A1}"/>
              </a:ext>
            </a:extLst>
          </p:cNvPr>
          <p:cNvSpPr txBox="1"/>
          <p:nvPr/>
        </p:nvSpPr>
        <p:spPr>
          <a:xfrm>
            <a:off x="813461" y="569115"/>
            <a:ext cx="8613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Whitney’s scarf is 980 mm long.</a:t>
            </a:r>
          </a:p>
          <a:p>
            <a:pPr algn="ctr"/>
            <a:r>
              <a:rPr lang="en-GB" sz="2800" dirty="0"/>
              <a:t>Ron’s scarf is 15 cm longer than Whitney’s.</a:t>
            </a:r>
          </a:p>
          <a:p>
            <a:pPr algn="ctr"/>
            <a:r>
              <a:rPr lang="en-GB" sz="2800" dirty="0"/>
              <a:t>What is the total length of both their scarves?</a:t>
            </a:r>
          </a:p>
          <a:p>
            <a:pPr algn="ctr"/>
            <a:r>
              <a:rPr lang="en-GB" sz="2800" dirty="0"/>
              <a:t>											</a:t>
            </a:r>
            <a:r>
              <a:rPr lang="en-GB" sz="2800" u="sng" dirty="0"/>
              <a:t>	</a:t>
            </a:r>
            <a:r>
              <a:rPr lang="en-GB" sz="2800" dirty="0"/>
              <a:t> m and </a:t>
            </a:r>
            <a:r>
              <a:rPr lang="en-GB" sz="2800" u="sng" dirty="0"/>
              <a:t>		</a:t>
            </a:r>
            <a:r>
              <a:rPr lang="en-GB" sz="2800" dirty="0"/>
              <a:t> cm</a:t>
            </a:r>
          </a:p>
          <a:p>
            <a:pPr algn="ctr"/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02BD81-A002-4214-905B-9DDE61A61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40" y="4042115"/>
            <a:ext cx="1213437" cy="837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E717B-E6DE-48AC-92F3-EACBA3699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61" y="3010010"/>
            <a:ext cx="1213437" cy="83797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930D295-50AD-4D3D-83E7-FB4EFBD52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79074"/>
              </p:ext>
            </p:extLst>
          </p:nvPr>
        </p:nvGraphicFramePr>
        <p:xfrm>
          <a:off x="2239334" y="3126794"/>
          <a:ext cx="2034954" cy="60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954">
                  <a:extLst>
                    <a:ext uri="{9D8B030D-6E8A-4147-A177-3AD203B41FA5}">
                      <a16:colId xmlns:a16="http://schemas.microsoft.com/office/drawing/2014/main" val="2079496838"/>
                    </a:ext>
                  </a:extLst>
                </a:gridCol>
              </a:tblGrid>
              <a:tr h="6044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21639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93A9AB3-6AB8-4B81-AB52-8D3E25D1E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19479"/>
              </p:ext>
            </p:extLst>
          </p:nvPr>
        </p:nvGraphicFramePr>
        <p:xfrm>
          <a:off x="2239334" y="4158899"/>
          <a:ext cx="3108954" cy="60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8954">
                  <a:extLst>
                    <a:ext uri="{9D8B030D-6E8A-4147-A177-3AD203B41FA5}">
                      <a16:colId xmlns:a16="http://schemas.microsoft.com/office/drawing/2014/main" val="2079496838"/>
                    </a:ext>
                  </a:extLst>
                </a:gridCol>
              </a:tblGrid>
              <a:tr h="6044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216390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244570-DB5D-48A7-8326-460079719B8A}"/>
              </a:ext>
            </a:extLst>
          </p:cNvPr>
          <p:cNvCxnSpPr/>
          <p:nvPr/>
        </p:nvCxnSpPr>
        <p:spPr>
          <a:xfrm>
            <a:off x="4306037" y="3553058"/>
            <a:ext cx="1074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8A7775C-E480-412E-8737-FE0974778B90}"/>
              </a:ext>
            </a:extLst>
          </p:cNvPr>
          <p:cNvSpPr/>
          <p:nvPr/>
        </p:nvSpPr>
        <p:spPr>
          <a:xfrm>
            <a:off x="5546063" y="3126793"/>
            <a:ext cx="205563" cy="163651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E8C1ED-7B82-4698-8207-A4670B820994}"/>
              </a:ext>
            </a:extLst>
          </p:cNvPr>
          <p:cNvSpPr txBox="1"/>
          <p:nvPr/>
        </p:nvSpPr>
        <p:spPr>
          <a:xfrm>
            <a:off x="2406459" y="3167390"/>
            <a:ext cx="1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980 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DECA56-308D-434C-8207-9BBCB76AC85F}"/>
              </a:ext>
            </a:extLst>
          </p:cNvPr>
          <p:cNvSpPr txBox="1"/>
          <p:nvPr/>
        </p:nvSpPr>
        <p:spPr>
          <a:xfrm>
            <a:off x="2406459" y="3167553"/>
            <a:ext cx="1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98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94114-37F8-4D13-A191-F0D8B1399A54}"/>
              </a:ext>
            </a:extLst>
          </p:cNvPr>
          <p:cNvSpPr txBox="1"/>
          <p:nvPr/>
        </p:nvSpPr>
        <p:spPr>
          <a:xfrm>
            <a:off x="2946561" y="4195742"/>
            <a:ext cx="1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113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B7A55-9979-4452-8B5D-1FA3EA618D88}"/>
              </a:ext>
            </a:extLst>
          </p:cNvPr>
          <p:cNvSpPr txBox="1"/>
          <p:nvPr/>
        </p:nvSpPr>
        <p:spPr>
          <a:xfrm>
            <a:off x="5175172" y="3690610"/>
            <a:ext cx="1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BD320B-45BC-493B-A2B0-2B811BFA49CC}"/>
              </a:ext>
            </a:extLst>
          </p:cNvPr>
          <p:cNvSpPr txBox="1"/>
          <p:nvPr/>
        </p:nvSpPr>
        <p:spPr>
          <a:xfrm>
            <a:off x="3974603" y="3057767"/>
            <a:ext cx="1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15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3B6914-0530-4BC7-8B26-B4960DD403EB}"/>
              </a:ext>
            </a:extLst>
          </p:cNvPr>
          <p:cNvSpPr txBox="1"/>
          <p:nvPr/>
        </p:nvSpPr>
        <p:spPr>
          <a:xfrm>
            <a:off x="5526800" y="3664672"/>
            <a:ext cx="1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211 cm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96DF68-D037-4D07-A951-D319C0CC21B3}"/>
              </a:ext>
            </a:extLst>
          </p:cNvPr>
          <p:cNvGrpSpPr/>
          <p:nvPr/>
        </p:nvGrpSpPr>
        <p:grpSpPr>
          <a:xfrm>
            <a:off x="2107447" y="2614768"/>
            <a:ext cx="5776968" cy="2550960"/>
            <a:chOff x="10888620" y="1041991"/>
            <a:chExt cx="4456825" cy="196801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819C6A8-4A7E-4664-A311-C906FC7DA435}"/>
                </a:ext>
              </a:extLst>
            </p:cNvPr>
            <p:cNvSpPr/>
            <p:nvPr/>
          </p:nvSpPr>
          <p:spPr>
            <a:xfrm>
              <a:off x="10939569" y="1041991"/>
              <a:ext cx="4354926" cy="1968019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DE45844-5A7F-4273-B48C-25AD14BD7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88620" y="1186598"/>
              <a:ext cx="4456825" cy="167880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FD78F4-B05E-43AE-A0C7-2E2CBC7A7C0A}"/>
              </a:ext>
            </a:extLst>
          </p:cNvPr>
          <p:cNvGrpSpPr/>
          <p:nvPr/>
        </p:nvGrpSpPr>
        <p:grpSpPr>
          <a:xfrm>
            <a:off x="2113313" y="2619218"/>
            <a:ext cx="5776968" cy="2550960"/>
            <a:chOff x="10899251" y="3058470"/>
            <a:chExt cx="4456825" cy="196801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FD320B-CA55-4FF3-8F26-E38308F834C5}"/>
                </a:ext>
              </a:extLst>
            </p:cNvPr>
            <p:cNvSpPr/>
            <p:nvPr/>
          </p:nvSpPr>
          <p:spPr>
            <a:xfrm>
              <a:off x="10950200" y="3058470"/>
              <a:ext cx="4354926" cy="1968019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6A2E5EF-0DFD-48DF-B149-1B0B75EB2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99251" y="3206408"/>
              <a:ext cx="4456825" cy="1672142"/>
            </a:xfrm>
            <a:prstGeom prst="rect">
              <a:avLst/>
            </a:prstGeom>
          </p:spPr>
        </p:pic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8D933F5-C7B6-4BD8-8479-A83BC8351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29470"/>
              </p:ext>
            </p:extLst>
          </p:nvPr>
        </p:nvGraphicFramePr>
        <p:xfrm>
          <a:off x="7227447" y="2550198"/>
          <a:ext cx="1790094" cy="259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047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895047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C76C885-4045-411A-AC80-D346BFEBDAB1}"/>
              </a:ext>
            </a:extLst>
          </p:cNvPr>
          <p:cNvSpPr txBox="1"/>
          <p:nvPr/>
        </p:nvSpPr>
        <p:spPr>
          <a:xfrm>
            <a:off x="6622075" y="3697859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1917E40-44EC-4C4B-B75B-28DFF38B3AB0}"/>
                  </a:ext>
                </a:extLst>
              </p:cNvPr>
              <p:cNvSpPr txBox="1"/>
              <p:nvPr/>
            </p:nvSpPr>
            <p:spPr>
              <a:xfrm>
                <a:off x="7287695" y="2796860"/>
                <a:ext cx="17844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1917E40-44EC-4C4B-B75B-28DFF38B3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695" y="2796860"/>
                <a:ext cx="1784427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691116E-0D41-455E-AD7E-C0C3A582FE90}"/>
              </a:ext>
            </a:extLst>
          </p:cNvPr>
          <p:cNvSpPr txBox="1"/>
          <p:nvPr/>
        </p:nvSpPr>
        <p:spPr>
          <a:xfrm>
            <a:off x="8093350" y="2796860"/>
            <a:ext cx="1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527DF6D-9448-4D06-8AE4-360D021B3DE2}"/>
                  </a:ext>
                </a:extLst>
              </p:cNvPr>
              <p:cNvSpPr txBox="1"/>
              <p:nvPr/>
            </p:nvSpPr>
            <p:spPr>
              <a:xfrm>
                <a:off x="7287695" y="3285805"/>
                <a:ext cx="17844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527DF6D-9448-4D06-8AE4-360D021B3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695" y="3285805"/>
                <a:ext cx="1784427" cy="523220"/>
              </a:xfrm>
              <a:prstGeom prst="rect">
                <a:avLst/>
              </a:prstGeom>
              <a:blipFill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F6A12262-65BD-407C-B12A-C0DB8B6FC6DF}"/>
              </a:ext>
            </a:extLst>
          </p:cNvPr>
          <p:cNvSpPr txBox="1"/>
          <p:nvPr/>
        </p:nvSpPr>
        <p:spPr>
          <a:xfrm>
            <a:off x="8093350" y="3285805"/>
            <a:ext cx="1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2CA1AC-3775-4FF3-8CA8-97AECE31FE60}"/>
                  </a:ext>
                </a:extLst>
              </p:cNvPr>
              <p:cNvSpPr txBox="1"/>
              <p:nvPr/>
            </p:nvSpPr>
            <p:spPr>
              <a:xfrm>
                <a:off x="7287695" y="3809025"/>
                <a:ext cx="17844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2CA1AC-3775-4FF3-8CA8-97AECE31F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695" y="3809025"/>
                <a:ext cx="1784427" cy="523220"/>
              </a:xfrm>
              <a:prstGeom prst="rect">
                <a:avLst/>
              </a:prstGeom>
              <a:blipFill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6AF034A-D375-4187-8A8B-71A40CFD3897}"/>
              </a:ext>
            </a:extLst>
          </p:cNvPr>
          <p:cNvSpPr txBox="1"/>
          <p:nvPr/>
        </p:nvSpPr>
        <p:spPr>
          <a:xfrm>
            <a:off x="8093350" y="3809025"/>
            <a:ext cx="1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F300B3-26D1-49F0-B9C6-05A47D238FF1}"/>
                  </a:ext>
                </a:extLst>
              </p:cNvPr>
              <p:cNvSpPr txBox="1"/>
              <p:nvPr/>
            </p:nvSpPr>
            <p:spPr>
              <a:xfrm>
                <a:off x="6955263" y="2859166"/>
                <a:ext cx="17844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98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F300B3-26D1-49F0-B9C6-05A47D238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263" y="2859166"/>
                <a:ext cx="1784427" cy="523220"/>
              </a:xfrm>
              <a:prstGeom prst="rect">
                <a:avLst/>
              </a:prstGeom>
              <a:blipFill>
                <a:blip r:embed="rId12"/>
                <a:stretch>
                  <a:fillRect l="-375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8CCDCC5E-C690-4CE5-9CFB-76DAC4CF0F68}"/>
              </a:ext>
            </a:extLst>
          </p:cNvPr>
          <p:cNvSpPr txBox="1"/>
          <p:nvPr/>
        </p:nvSpPr>
        <p:spPr>
          <a:xfrm>
            <a:off x="8033102" y="2859166"/>
            <a:ext cx="1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96E6F6-5B9A-4839-9C0B-F11DBDD506F2}"/>
                  </a:ext>
                </a:extLst>
              </p:cNvPr>
              <p:cNvSpPr txBox="1"/>
              <p:nvPr/>
            </p:nvSpPr>
            <p:spPr>
              <a:xfrm>
                <a:off x="6955262" y="3282648"/>
                <a:ext cx="17844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99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96E6F6-5B9A-4839-9C0B-F11DBDD50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262" y="3282648"/>
                <a:ext cx="1784427" cy="523220"/>
              </a:xfrm>
              <a:prstGeom prst="rect">
                <a:avLst/>
              </a:prstGeom>
              <a:blipFill>
                <a:blip r:embed="rId13"/>
                <a:stretch>
                  <a:fillRect l="-375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541813-C6FB-4EA0-AA6D-EE6F5923478F}"/>
                  </a:ext>
                </a:extLst>
              </p:cNvPr>
              <p:cNvSpPr txBox="1"/>
              <p:nvPr/>
            </p:nvSpPr>
            <p:spPr>
              <a:xfrm>
                <a:off x="6896959" y="3741373"/>
                <a:ext cx="2002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541813-C6FB-4EA0-AA6D-EE6F59234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959" y="3741373"/>
                <a:ext cx="2002935" cy="523220"/>
              </a:xfrm>
              <a:prstGeom prst="rect">
                <a:avLst/>
              </a:prstGeom>
              <a:blipFill>
                <a:blip r:embed="rId14"/>
                <a:stretch>
                  <a:fillRect l="-243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4A745BE2-6B09-4A97-BD12-FD03B043E2CE}"/>
              </a:ext>
            </a:extLst>
          </p:cNvPr>
          <p:cNvSpPr txBox="1"/>
          <p:nvPr/>
        </p:nvSpPr>
        <p:spPr>
          <a:xfrm>
            <a:off x="8062253" y="3282648"/>
            <a:ext cx="1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113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AD476D-08C4-40D3-B8C4-46660DB13AC4}"/>
              </a:ext>
            </a:extLst>
          </p:cNvPr>
          <p:cNvSpPr txBox="1"/>
          <p:nvPr/>
        </p:nvSpPr>
        <p:spPr>
          <a:xfrm>
            <a:off x="8212111" y="3741373"/>
            <a:ext cx="1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16FD6B5-DBCB-4451-9E36-B50808FDDEC6}"/>
                  </a:ext>
                </a:extLst>
              </p:cNvPr>
              <p:cNvSpPr txBox="1"/>
              <p:nvPr/>
            </p:nvSpPr>
            <p:spPr>
              <a:xfrm flipH="1">
                <a:off x="7154037" y="2757150"/>
                <a:ext cx="1249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16FD6B5-DBCB-4451-9E36-B50808FDD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54037" y="2757150"/>
                <a:ext cx="1249994" cy="523220"/>
              </a:xfrm>
              <a:prstGeom prst="rect">
                <a:avLst/>
              </a:prstGeom>
              <a:blipFill>
                <a:blip r:embed="rId1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3234C83-5D45-4444-AC09-779563298620}"/>
              </a:ext>
            </a:extLst>
          </p:cNvPr>
          <p:cNvCxnSpPr/>
          <p:nvPr/>
        </p:nvCxnSpPr>
        <p:spPr>
          <a:xfrm>
            <a:off x="6187871" y="3668791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7BDF27D-6C25-49E7-8693-C4CE6644543A}"/>
              </a:ext>
            </a:extLst>
          </p:cNvPr>
          <p:cNvSpPr/>
          <p:nvPr/>
        </p:nvSpPr>
        <p:spPr>
          <a:xfrm>
            <a:off x="5826498" y="4297515"/>
            <a:ext cx="145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113</a:t>
            </a:r>
            <a:endParaRPr lang="en-GB" sz="2800" dirty="0"/>
          </a:p>
        </p:txBody>
      </p:sp>
      <p:sp>
        <p:nvSpPr>
          <p:cNvPr id="48" name="Right Bracket 47">
            <a:extLst>
              <a:ext uri="{FF2B5EF4-FFF2-40B4-BE49-F238E27FC236}">
                <a16:creationId xmlns:a16="http://schemas.microsoft.com/office/drawing/2014/main" id="{91D35828-0967-44F4-B4CA-AFE1BB91C914}"/>
              </a:ext>
            </a:extLst>
          </p:cNvPr>
          <p:cNvSpPr/>
          <p:nvPr/>
        </p:nvSpPr>
        <p:spPr>
          <a:xfrm rot="16200000">
            <a:off x="7531068" y="1892112"/>
            <a:ext cx="406177" cy="3053705"/>
          </a:xfrm>
          <a:prstGeom prst="rightBracket">
            <a:avLst>
              <a:gd name="adj" fmla="val 347986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7ECA4B-069C-4891-8432-D6E022188AB5}"/>
                  </a:ext>
                </a:extLst>
              </p:cNvPr>
              <p:cNvSpPr txBox="1"/>
              <p:nvPr/>
            </p:nvSpPr>
            <p:spPr>
              <a:xfrm flipH="1">
                <a:off x="8429024" y="3371478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7ECA4B-069C-4891-8432-D6E022188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29024" y="3371478"/>
                <a:ext cx="910010" cy="523220"/>
              </a:xfrm>
              <a:prstGeom prst="rect">
                <a:avLst/>
              </a:prstGeom>
              <a:blipFill>
                <a:blip r:embed="rId1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23B805E-F22A-42B9-B7CD-F18252E02E1D}"/>
              </a:ext>
            </a:extLst>
          </p:cNvPr>
          <p:cNvCxnSpPr>
            <a:cxnSpLocks/>
          </p:cNvCxnSpPr>
          <p:nvPr/>
        </p:nvCxnSpPr>
        <p:spPr>
          <a:xfrm>
            <a:off x="6187871" y="3999587"/>
            <a:ext cx="3239464" cy="11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A328F5-51A6-4B85-AAF0-6C145E72D0AF}"/>
              </a:ext>
            </a:extLst>
          </p:cNvPr>
          <p:cNvCxnSpPr/>
          <p:nvPr/>
        </p:nvCxnSpPr>
        <p:spPr>
          <a:xfrm>
            <a:off x="9229818" y="3665742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C63C1E8-9414-41FE-AB50-B4B98B69908C}"/>
              </a:ext>
            </a:extLst>
          </p:cNvPr>
          <p:cNvCxnSpPr/>
          <p:nvPr/>
        </p:nvCxnSpPr>
        <p:spPr>
          <a:xfrm>
            <a:off x="8358982" y="3651565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ight Bracket 52">
            <a:extLst>
              <a:ext uri="{FF2B5EF4-FFF2-40B4-BE49-F238E27FC236}">
                <a16:creationId xmlns:a16="http://schemas.microsoft.com/office/drawing/2014/main" id="{5458A52C-DF8A-4AE4-B1C8-41E01CBFE289}"/>
              </a:ext>
            </a:extLst>
          </p:cNvPr>
          <p:cNvSpPr/>
          <p:nvPr/>
        </p:nvSpPr>
        <p:spPr>
          <a:xfrm rot="5400000" flipH="1">
            <a:off x="8664273" y="3120206"/>
            <a:ext cx="220781" cy="831367"/>
          </a:xfrm>
          <a:prstGeom prst="rightBracket">
            <a:avLst>
              <a:gd name="adj" fmla="val 734028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B19C7B-5A32-4118-BDA4-D3ACA21EDAAA}"/>
              </a:ext>
            </a:extLst>
          </p:cNvPr>
          <p:cNvSpPr/>
          <p:nvPr/>
        </p:nvSpPr>
        <p:spPr>
          <a:xfrm>
            <a:off x="8828565" y="4310514"/>
            <a:ext cx="802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213</a:t>
            </a:r>
            <a:endParaRPr lang="en-GB" sz="2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E574EC-E49A-4A5E-8136-8C4568065011}"/>
              </a:ext>
            </a:extLst>
          </p:cNvPr>
          <p:cNvSpPr/>
          <p:nvPr/>
        </p:nvSpPr>
        <p:spPr>
          <a:xfrm>
            <a:off x="8009820" y="4306260"/>
            <a:ext cx="802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211</a:t>
            </a:r>
            <a:endParaRPr lang="en-GB" sz="2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55B6E9-80C9-4AB2-AFEF-1EAD53135945}"/>
              </a:ext>
            </a:extLst>
          </p:cNvPr>
          <p:cNvSpPr txBox="1"/>
          <p:nvPr/>
        </p:nvSpPr>
        <p:spPr>
          <a:xfrm>
            <a:off x="6057621" y="1845112"/>
            <a:ext cx="83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83B604-EF46-4A68-A257-557A82A2B8C4}"/>
              </a:ext>
            </a:extLst>
          </p:cNvPr>
          <p:cNvSpPr txBox="1"/>
          <p:nvPr/>
        </p:nvSpPr>
        <p:spPr>
          <a:xfrm>
            <a:off x="7742478" y="1845112"/>
            <a:ext cx="83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11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BCB8109-1011-4582-A2E1-A5C991D8013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669" y="625935"/>
            <a:ext cx="1206000" cy="92830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F807819-643F-4B02-A36C-3F7F628E8455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6223" y="604427"/>
            <a:ext cx="1206108" cy="949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322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5" grpId="0"/>
      <p:bldP spid="16" grpId="0"/>
      <p:bldP spid="17" grpId="0"/>
      <p:bldP spid="17" grpId="1"/>
      <p:bldP spid="18" grpId="0"/>
      <p:bldP spid="19" grpId="0"/>
      <p:bldP spid="29" grpId="0"/>
      <p:bldP spid="29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7" grpId="0"/>
      <p:bldP spid="47" grpId="1"/>
      <p:bldP spid="48" grpId="0" animBg="1"/>
      <p:bldP spid="48" grpId="1" animBg="1"/>
      <p:bldP spid="49" grpId="0"/>
      <p:bldP spid="49" grpId="1"/>
      <p:bldP spid="53" grpId="0" animBg="1"/>
      <p:bldP spid="53" grpId="1" animBg="1"/>
      <p:bldP spid="54" grpId="0"/>
      <p:bldP spid="54" grpId="1"/>
      <p:bldP spid="55" grpId="0"/>
      <p:bldP spid="55" grpId="1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249261-1BAE-4D0D-B6F5-FED96F449CA8}"/>
              </a:ext>
            </a:extLst>
          </p:cNvPr>
          <p:cNvSpPr txBox="1"/>
          <p:nvPr/>
        </p:nvSpPr>
        <p:spPr>
          <a:xfrm>
            <a:off x="813461" y="569115"/>
            <a:ext cx="8613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Class 4 are measuring the perimeter of their classroom to put decorations up.</a:t>
            </a:r>
          </a:p>
          <a:p>
            <a:pPr algn="ctr"/>
            <a:endParaRPr lang="en-GB" sz="2800" dirty="0"/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016A0EBA-E287-4F3C-A781-F8636B72BF7E}"/>
              </a:ext>
            </a:extLst>
          </p:cNvPr>
          <p:cNvSpPr/>
          <p:nvPr/>
        </p:nvSpPr>
        <p:spPr>
          <a:xfrm>
            <a:off x="2722335" y="2034814"/>
            <a:ext cx="2750950" cy="2788372"/>
          </a:xfrm>
          <a:prstGeom prst="corner">
            <a:avLst>
              <a:gd name="adj1" fmla="val 58732"/>
              <a:gd name="adj2" fmla="val 3845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BD139D-F643-494D-9997-0A4307D47519}"/>
              </a:ext>
            </a:extLst>
          </p:cNvPr>
          <p:cNvSpPr/>
          <p:nvPr/>
        </p:nvSpPr>
        <p:spPr>
          <a:xfrm>
            <a:off x="2280434" y="1454251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1 m and 40 cm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99EF8-D4D8-48E8-BBC5-138013655ED5}"/>
              </a:ext>
            </a:extLst>
          </p:cNvPr>
          <p:cNvSpPr/>
          <p:nvPr/>
        </p:nvSpPr>
        <p:spPr>
          <a:xfrm>
            <a:off x="5607402" y="3809029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1 m and 50 cm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57EE0-F6CA-41C0-874F-939367F16774}"/>
              </a:ext>
            </a:extLst>
          </p:cNvPr>
          <p:cNvSpPr/>
          <p:nvPr/>
        </p:nvSpPr>
        <p:spPr>
          <a:xfrm>
            <a:off x="4189308" y="2651668"/>
            <a:ext cx="1198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210 cm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23D3A-9260-494D-88EC-C9DDA7F4F82C}"/>
              </a:ext>
            </a:extLst>
          </p:cNvPr>
          <p:cNvSpPr/>
          <p:nvPr/>
        </p:nvSpPr>
        <p:spPr>
          <a:xfrm>
            <a:off x="613473" y="3254035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 m and 80 cm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4DC23-670D-4BC2-B996-9700B2EC3845}"/>
              </a:ext>
            </a:extLst>
          </p:cNvPr>
          <p:cNvSpPr txBox="1"/>
          <p:nvPr/>
        </p:nvSpPr>
        <p:spPr>
          <a:xfrm>
            <a:off x="5899690" y="2349757"/>
            <a:ext cx="3598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is the perimeter of the classroom?</a:t>
            </a:r>
          </a:p>
          <a:p>
            <a:pPr algn="ctr"/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850674-5DFC-4BEF-BF23-5EE2A519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24" y="1492445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D19BEB-A303-4AFE-9BFE-C120174304B1}"/>
              </a:ext>
            </a:extLst>
          </p:cNvPr>
          <p:cNvSpPr txBox="1"/>
          <p:nvPr/>
        </p:nvSpPr>
        <p:spPr>
          <a:xfrm>
            <a:off x="6890868" y="16351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FD4329-4844-4CD8-8010-294267F2874D}"/>
              </a:ext>
            </a:extLst>
          </p:cNvPr>
          <p:cNvCxnSpPr/>
          <p:nvPr/>
        </p:nvCxnSpPr>
        <p:spPr>
          <a:xfrm flipV="1">
            <a:off x="2588217" y="2034814"/>
            <a:ext cx="0" cy="278837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9EF5A6-2F4D-404C-BEF0-C833EA618A7A}"/>
              </a:ext>
            </a:extLst>
          </p:cNvPr>
          <p:cNvCxnSpPr>
            <a:cxnSpLocks/>
          </p:cNvCxnSpPr>
          <p:nvPr/>
        </p:nvCxnSpPr>
        <p:spPr>
          <a:xfrm flipV="1">
            <a:off x="5615552" y="3182549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5317C2-ED03-4E6E-873B-33218F89D2C4}"/>
              </a:ext>
            </a:extLst>
          </p:cNvPr>
          <p:cNvCxnSpPr>
            <a:cxnSpLocks/>
          </p:cNvCxnSpPr>
          <p:nvPr/>
        </p:nvCxnSpPr>
        <p:spPr>
          <a:xfrm rot="5400000" flipV="1">
            <a:off x="4652967" y="2275385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F28464-EC9D-438E-9A4E-D8FD64937991}"/>
              </a:ext>
            </a:extLst>
          </p:cNvPr>
          <p:cNvCxnSpPr>
            <a:cxnSpLocks/>
          </p:cNvCxnSpPr>
          <p:nvPr/>
        </p:nvCxnSpPr>
        <p:spPr>
          <a:xfrm>
            <a:off x="2722334" y="1917807"/>
            <a:ext cx="105150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742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>
            <a:extLst>
              <a:ext uri="{FF2B5EF4-FFF2-40B4-BE49-F238E27FC236}">
                <a16:creationId xmlns:a16="http://schemas.microsoft.com/office/drawing/2014/main" id="{016A0EBA-E287-4F3C-A781-F8636B72BF7E}"/>
              </a:ext>
            </a:extLst>
          </p:cNvPr>
          <p:cNvSpPr/>
          <p:nvPr/>
        </p:nvSpPr>
        <p:spPr>
          <a:xfrm>
            <a:off x="2722335" y="2034814"/>
            <a:ext cx="2750950" cy="2788372"/>
          </a:xfrm>
          <a:prstGeom prst="corner">
            <a:avLst>
              <a:gd name="adj1" fmla="val 58732"/>
              <a:gd name="adj2" fmla="val 3845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BD139D-F643-494D-9997-0A4307D47519}"/>
              </a:ext>
            </a:extLst>
          </p:cNvPr>
          <p:cNvSpPr/>
          <p:nvPr/>
        </p:nvSpPr>
        <p:spPr>
          <a:xfrm>
            <a:off x="2280434" y="1454251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1 m and 40 cm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99EF8-D4D8-48E8-BBC5-138013655ED5}"/>
              </a:ext>
            </a:extLst>
          </p:cNvPr>
          <p:cNvSpPr/>
          <p:nvPr/>
        </p:nvSpPr>
        <p:spPr>
          <a:xfrm>
            <a:off x="5607402" y="3809029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1 m and 50 cm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57EE0-F6CA-41C0-874F-939367F16774}"/>
              </a:ext>
            </a:extLst>
          </p:cNvPr>
          <p:cNvSpPr/>
          <p:nvPr/>
        </p:nvSpPr>
        <p:spPr>
          <a:xfrm>
            <a:off x="4189308" y="2651668"/>
            <a:ext cx="1198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210 cm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23D3A-9260-494D-88EC-C9DDA7F4F82C}"/>
              </a:ext>
            </a:extLst>
          </p:cNvPr>
          <p:cNvSpPr/>
          <p:nvPr/>
        </p:nvSpPr>
        <p:spPr>
          <a:xfrm>
            <a:off x="613473" y="3254035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 m and 80 cm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4DC23-670D-4BC2-B996-9700B2EC3845}"/>
              </a:ext>
            </a:extLst>
          </p:cNvPr>
          <p:cNvSpPr txBox="1"/>
          <p:nvPr/>
        </p:nvSpPr>
        <p:spPr>
          <a:xfrm>
            <a:off x="1642824" y="551448"/>
            <a:ext cx="7103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is the perimeter of the classroom?</a:t>
            </a:r>
          </a:p>
          <a:p>
            <a:pPr algn="ctr"/>
            <a:endParaRPr lang="en-GB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FD4329-4844-4CD8-8010-294267F2874D}"/>
              </a:ext>
            </a:extLst>
          </p:cNvPr>
          <p:cNvCxnSpPr/>
          <p:nvPr/>
        </p:nvCxnSpPr>
        <p:spPr>
          <a:xfrm flipV="1">
            <a:off x="2588217" y="2034814"/>
            <a:ext cx="0" cy="278837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9EF5A6-2F4D-404C-BEF0-C833EA618A7A}"/>
              </a:ext>
            </a:extLst>
          </p:cNvPr>
          <p:cNvCxnSpPr>
            <a:cxnSpLocks/>
          </p:cNvCxnSpPr>
          <p:nvPr/>
        </p:nvCxnSpPr>
        <p:spPr>
          <a:xfrm flipV="1">
            <a:off x="5615552" y="3182549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5317C2-ED03-4E6E-873B-33218F89D2C4}"/>
              </a:ext>
            </a:extLst>
          </p:cNvPr>
          <p:cNvCxnSpPr>
            <a:cxnSpLocks/>
          </p:cNvCxnSpPr>
          <p:nvPr/>
        </p:nvCxnSpPr>
        <p:spPr>
          <a:xfrm rot="5400000" flipV="1">
            <a:off x="4652967" y="2275385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F28464-EC9D-438E-9A4E-D8FD64937991}"/>
              </a:ext>
            </a:extLst>
          </p:cNvPr>
          <p:cNvCxnSpPr>
            <a:cxnSpLocks/>
          </p:cNvCxnSpPr>
          <p:nvPr/>
        </p:nvCxnSpPr>
        <p:spPr>
          <a:xfrm>
            <a:off x="2722334" y="1917807"/>
            <a:ext cx="105150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EC69D3E-7F06-4BF4-B7B1-3DB1E2C171EB}"/>
              </a:ext>
            </a:extLst>
          </p:cNvPr>
          <p:cNvSpPr/>
          <p:nvPr/>
        </p:nvSpPr>
        <p:spPr>
          <a:xfrm>
            <a:off x="3888784" y="2638477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 m and 10 cm</a:t>
            </a:r>
            <a:endParaRPr lang="en-GB" sz="2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368B0F-E0B1-4DD7-90F3-90D47231A70F}"/>
              </a:ext>
            </a:extLst>
          </p:cNvPr>
          <p:cNvCxnSpPr>
            <a:cxnSpLocks/>
          </p:cNvCxnSpPr>
          <p:nvPr/>
        </p:nvCxnSpPr>
        <p:spPr>
          <a:xfrm rot="5400000" flipV="1">
            <a:off x="4652967" y="2275385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ED5D15-D5F6-418A-B93F-68E12F6A212A}"/>
              </a:ext>
            </a:extLst>
          </p:cNvPr>
          <p:cNvCxnSpPr>
            <a:cxnSpLocks/>
          </p:cNvCxnSpPr>
          <p:nvPr/>
        </p:nvCxnSpPr>
        <p:spPr>
          <a:xfrm>
            <a:off x="2722334" y="1917807"/>
            <a:ext cx="105150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42D954A-3DBB-4D1F-A29D-AE97659E6E73}"/>
              </a:ext>
            </a:extLst>
          </p:cNvPr>
          <p:cNvCxnSpPr>
            <a:cxnSpLocks/>
          </p:cNvCxnSpPr>
          <p:nvPr/>
        </p:nvCxnSpPr>
        <p:spPr>
          <a:xfrm>
            <a:off x="2701409" y="4956599"/>
            <a:ext cx="277187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7A9907-0AEF-4F45-A272-65F1D009E98C}"/>
                  </a:ext>
                </a:extLst>
              </p:cNvPr>
              <p:cNvSpPr/>
              <p:nvPr/>
            </p:nvSpPr>
            <p:spPr>
              <a:xfrm>
                <a:off x="6248274" y="1863572"/>
                <a:ext cx="31809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</a:rPr>
                  <a:t>1 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2 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3 m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7A9907-0AEF-4F45-A272-65F1D009E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274" y="1863572"/>
                <a:ext cx="3180937" cy="461665"/>
              </a:xfrm>
              <a:prstGeom prst="rect">
                <a:avLst/>
              </a:prstGeom>
              <a:blipFill>
                <a:blip r:embed="rId5"/>
                <a:stretch>
                  <a:fillRect l="-3065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E5A7EA0-0078-4B73-BD9C-8890B13911EB}"/>
                  </a:ext>
                </a:extLst>
              </p:cNvPr>
              <p:cNvSpPr/>
              <p:nvPr/>
            </p:nvSpPr>
            <p:spPr>
              <a:xfrm>
                <a:off x="6248274" y="2253976"/>
                <a:ext cx="31809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</a:rPr>
                  <a:t>40 cm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10 cm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50 cm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E5A7EA0-0078-4B73-BD9C-8890B1391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274" y="2253976"/>
                <a:ext cx="3180937" cy="461665"/>
              </a:xfrm>
              <a:prstGeom prst="rect">
                <a:avLst/>
              </a:prstGeom>
              <a:blipFill>
                <a:blip r:embed="rId6"/>
                <a:stretch>
                  <a:fillRect l="-3065" t="-10667" r="-1916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CCAEB212-3475-4A40-B991-CE761633C1DA}"/>
              </a:ext>
            </a:extLst>
          </p:cNvPr>
          <p:cNvSpPr/>
          <p:nvPr/>
        </p:nvSpPr>
        <p:spPr>
          <a:xfrm>
            <a:off x="3157919" y="4934921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3 m and 50 cm</a:t>
            </a:r>
            <a:endParaRPr lang="en-GB" sz="2400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094E44D-9EB0-493B-95B7-A2B471C34EF6}"/>
              </a:ext>
            </a:extLst>
          </p:cNvPr>
          <p:cNvCxnSpPr>
            <a:cxnSpLocks/>
          </p:cNvCxnSpPr>
          <p:nvPr/>
        </p:nvCxnSpPr>
        <p:spPr>
          <a:xfrm flipV="1">
            <a:off x="3865536" y="2034814"/>
            <a:ext cx="0" cy="114773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D235420-6405-434E-B918-C35D5244EF59}"/>
                  </a:ext>
                </a:extLst>
              </p:cNvPr>
              <p:cNvSpPr/>
              <p:nvPr/>
            </p:nvSpPr>
            <p:spPr>
              <a:xfrm>
                <a:off x="6293136" y="1863572"/>
                <a:ext cx="31809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</a:rPr>
                  <a:t>2 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1 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 m</a:t>
                </a: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D235420-6405-434E-B918-C35D5244E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136" y="1863572"/>
                <a:ext cx="3180937" cy="461665"/>
              </a:xfrm>
              <a:prstGeom prst="rect">
                <a:avLst/>
              </a:prstGeom>
              <a:blipFill>
                <a:blip r:embed="rId7"/>
                <a:stretch>
                  <a:fillRect l="-2874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BAB53D9-1835-4A03-BE80-FABFF8931068}"/>
                  </a:ext>
                </a:extLst>
              </p:cNvPr>
              <p:cNvSpPr/>
              <p:nvPr/>
            </p:nvSpPr>
            <p:spPr>
              <a:xfrm>
                <a:off x="6265553" y="2253976"/>
                <a:ext cx="31809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</a:rPr>
                  <a:t>80 cm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50 cm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30 cm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BAB53D9-1835-4A03-BE80-FABFF8931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553" y="2253976"/>
                <a:ext cx="3180937" cy="461665"/>
              </a:xfrm>
              <a:prstGeom prst="rect">
                <a:avLst/>
              </a:prstGeom>
              <a:blipFill>
                <a:blip r:embed="rId8"/>
                <a:stretch>
                  <a:fillRect l="-3065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0934313-F2DE-4EEA-B6BF-A60A124C3ACF}"/>
              </a:ext>
            </a:extLst>
          </p:cNvPr>
          <p:cNvCxnSpPr>
            <a:cxnSpLocks/>
          </p:cNvCxnSpPr>
          <p:nvPr/>
        </p:nvCxnSpPr>
        <p:spPr>
          <a:xfrm flipV="1">
            <a:off x="5615552" y="3182549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F28CE418-D564-4F56-86E1-794A714BBC29}"/>
              </a:ext>
            </a:extLst>
          </p:cNvPr>
          <p:cNvSpPr/>
          <p:nvPr/>
        </p:nvSpPr>
        <p:spPr>
          <a:xfrm>
            <a:off x="3832648" y="2260571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1 m and 30 cm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57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3.7037E-7 L -4.61538E-6 0.442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10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1.11111E-6 L -1.53846E-6 0.27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4.07407E-6 L -0.12179 -4.07407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4.81481E-6 L -0.29856 -4.8148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52" grpId="0"/>
      <p:bldP spid="52" grpId="1"/>
      <p:bldP spid="53" grpId="0"/>
      <p:bldP spid="53" grpId="1"/>
      <p:bldP spid="54" grpId="0"/>
      <p:bldP spid="61" grpId="0"/>
      <p:bldP spid="62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>
            <a:extLst>
              <a:ext uri="{FF2B5EF4-FFF2-40B4-BE49-F238E27FC236}">
                <a16:creationId xmlns:a16="http://schemas.microsoft.com/office/drawing/2014/main" id="{016A0EBA-E287-4F3C-A781-F8636B72BF7E}"/>
              </a:ext>
            </a:extLst>
          </p:cNvPr>
          <p:cNvSpPr/>
          <p:nvPr/>
        </p:nvSpPr>
        <p:spPr>
          <a:xfrm>
            <a:off x="2722335" y="2034814"/>
            <a:ext cx="2750950" cy="2788372"/>
          </a:xfrm>
          <a:prstGeom prst="corner">
            <a:avLst>
              <a:gd name="adj1" fmla="val 58732"/>
              <a:gd name="adj2" fmla="val 3845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BD139D-F643-494D-9997-0A4307D47519}"/>
              </a:ext>
            </a:extLst>
          </p:cNvPr>
          <p:cNvSpPr/>
          <p:nvPr/>
        </p:nvSpPr>
        <p:spPr>
          <a:xfrm>
            <a:off x="2280434" y="1454251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1 m and 40 cm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99EF8-D4D8-48E8-BBC5-138013655ED5}"/>
              </a:ext>
            </a:extLst>
          </p:cNvPr>
          <p:cNvSpPr/>
          <p:nvPr/>
        </p:nvSpPr>
        <p:spPr>
          <a:xfrm>
            <a:off x="5607402" y="3809029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1 m and 50 cm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23D3A-9260-494D-88EC-C9DDA7F4F82C}"/>
              </a:ext>
            </a:extLst>
          </p:cNvPr>
          <p:cNvSpPr/>
          <p:nvPr/>
        </p:nvSpPr>
        <p:spPr>
          <a:xfrm>
            <a:off x="613473" y="3254035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 m and 80 cm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4DC23-670D-4BC2-B996-9700B2EC3845}"/>
              </a:ext>
            </a:extLst>
          </p:cNvPr>
          <p:cNvSpPr txBox="1"/>
          <p:nvPr/>
        </p:nvSpPr>
        <p:spPr>
          <a:xfrm>
            <a:off x="1642824" y="551448"/>
            <a:ext cx="7103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is the perimeter of the classroom?</a:t>
            </a:r>
          </a:p>
          <a:p>
            <a:pPr algn="ctr"/>
            <a:endParaRPr lang="en-GB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FD4329-4844-4CD8-8010-294267F2874D}"/>
              </a:ext>
            </a:extLst>
          </p:cNvPr>
          <p:cNvCxnSpPr/>
          <p:nvPr/>
        </p:nvCxnSpPr>
        <p:spPr>
          <a:xfrm flipV="1">
            <a:off x="2588217" y="2034814"/>
            <a:ext cx="0" cy="278837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9EF5A6-2F4D-404C-BEF0-C833EA618A7A}"/>
              </a:ext>
            </a:extLst>
          </p:cNvPr>
          <p:cNvCxnSpPr>
            <a:cxnSpLocks/>
          </p:cNvCxnSpPr>
          <p:nvPr/>
        </p:nvCxnSpPr>
        <p:spPr>
          <a:xfrm flipV="1">
            <a:off x="5615552" y="3182549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F28464-EC9D-438E-9A4E-D8FD64937991}"/>
              </a:ext>
            </a:extLst>
          </p:cNvPr>
          <p:cNvCxnSpPr>
            <a:cxnSpLocks/>
          </p:cNvCxnSpPr>
          <p:nvPr/>
        </p:nvCxnSpPr>
        <p:spPr>
          <a:xfrm>
            <a:off x="2722334" y="1917807"/>
            <a:ext cx="105150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EC69D3E-7F06-4BF4-B7B1-3DB1E2C171EB}"/>
              </a:ext>
            </a:extLst>
          </p:cNvPr>
          <p:cNvSpPr/>
          <p:nvPr/>
        </p:nvSpPr>
        <p:spPr>
          <a:xfrm>
            <a:off x="3888784" y="2638477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 m and 10 cm</a:t>
            </a:r>
            <a:endParaRPr lang="en-GB" sz="2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368B0F-E0B1-4DD7-90F3-90D47231A70F}"/>
              </a:ext>
            </a:extLst>
          </p:cNvPr>
          <p:cNvCxnSpPr>
            <a:cxnSpLocks/>
          </p:cNvCxnSpPr>
          <p:nvPr/>
        </p:nvCxnSpPr>
        <p:spPr>
          <a:xfrm rot="5400000" flipV="1">
            <a:off x="4652967" y="2275385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ED5D15-D5F6-418A-B93F-68E12F6A212A}"/>
              </a:ext>
            </a:extLst>
          </p:cNvPr>
          <p:cNvCxnSpPr>
            <a:cxnSpLocks/>
          </p:cNvCxnSpPr>
          <p:nvPr/>
        </p:nvCxnSpPr>
        <p:spPr>
          <a:xfrm>
            <a:off x="2722334" y="1917807"/>
            <a:ext cx="105150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42D954A-3DBB-4D1F-A29D-AE97659E6E73}"/>
              </a:ext>
            </a:extLst>
          </p:cNvPr>
          <p:cNvCxnSpPr>
            <a:cxnSpLocks/>
          </p:cNvCxnSpPr>
          <p:nvPr/>
        </p:nvCxnSpPr>
        <p:spPr>
          <a:xfrm>
            <a:off x="2701409" y="4956599"/>
            <a:ext cx="277187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CCAEB212-3475-4A40-B991-CE761633C1DA}"/>
              </a:ext>
            </a:extLst>
          </p:cNvPr>
          <p:cNvSpPr/>
          <p:nvPr/>
        </p:nvSpPr>
        <p:spPr>
          <a:xfrm>
            <a:off x="3157919" y="4934921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3 m and 50 cm</a:t>
            </a:r>
            <a:endParaRPr lang="en-GB" sz="2400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094E44D-9EB0-493B-95B7-A2B471C34EF6}"/>
              </a:ext>
            </a:extLst>
          </p:cNvPr>
          <p:cNvCxnSpPr>
            <a:cxnSpLocks/>
          </p:cNvCxnSpPr>
          <p:nvPr/>
        </p:nvCxnSpPr>
        <p:spPr>
          <a:xfrm flipV="1">
            <a:off x="3865536" y="2034814"/>
            <a:ext cx="0" cy="114773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D235420-6405-434E-B918-C35D5244EF59}"/>
                  </a:ext>
                </a:extLst>
              </p:cNvPr>
              <p:cNvSpPr/>
              <p:nvPr/>
            </p:nvSpPr>
            <p:spPr>
              <a:xfrm>
                <a:off x="4652967" y="1230581"/>
                <a:ext cx="48751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</a:rPr>
                  <a:t>1 m 40 cm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2 m 10 cm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3 m 50 cm</a:t>
                </a: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D235420-6405-434E-B918-C35D5244E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967" y="1230581"/>
                <a:ext cx="4875136" cy="461665"/>
              </a:xfrm>
              <a:prstGeom prst="rect">
                <a:avLst/>
              </a:prstGeom>
              <a:blipFill>
                <a:blip r:embed="rId5"/>
                <a:stretch>
                  <a:fillRect l="-187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0934313-F2DE-4EEA-B6BF-A60A124C3ACF}"/>
              </a:ext>
            </a:extLst>
          </p:cNvPr>
          <p:cNvCxnSpPr>
            <a:cxnSpLocks/>
          </p:cNvCxnSpPr>
          <p:nvPr/>
        </p:nvCxnSpPr>
        <p:spPr>
          <a:xfrm flipV="1">
            <a:off x="5615552" y="3182549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F28CE418-D564-4F56-86E1-794A714BBC29}"/>
              </a:ext>
            </a:extLst>
          </p:cNvPr>
          <p:cNvSpPr/>
          <p:nvPr/>
        </p:nvSpPr>
        <p:spPr>
          <a:xfrm>
            <a:off x="3832648" y="2260571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1 m and 30 cm</a:t>
            </a:r>
            <a:endParaRPr lang="en-GB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B08446-267D-4525-9A6E-A95FC992D631}"/>
              </a:ext>
            </a:extLst>
          </p:cNvPr>
          <p:cNvCxnSpPr/>
          <p:nvPr/>
        </p:nvCxnSpPr>
        <p:spPr>
          <a:xfrm>
            <a:off x="973123" y="3653345"/>
            <a:ext cx="0" cy="4200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668CB38-AC31-4922-99DF-97097D2A344A}"/>
              </a:ext>
            </a:extLst>
          </p:cNvPr>
          <p:cNvSpPr/>
          <p:nvPr/>
        </p:nvSpPr>
        <p:spPr>
          <a:xfrm>
            <a:off x="550435" y="4006807"/>
            <a:ext cx="649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4 m</a:t>
            </a:r>
            <a:endParaRPr lang="en-GB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A4D025-B27A-4291-9BB6-780C04C23BA8}"/>
              </a:ext>
            </a:extLst>
          </p:cNvPr>
          <p:cNvSpPr/>
          <p:nvPr/>
        </p:nvSpPr>
        <p:spPr>
          <a:xfrm>
            <a:off x="1051168" y="4006807"/>
            <a:ext cx="1813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and 160 cm</a:t>
            </a:r>
            <a:endParaRPr lang="en-GB" sz="24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DD2CCA-C0C1-4B1F-AC41-26F5EF9F3AE0}"/>
              </a:ext>
            </a:extLst>
          </p:cNvPr>
          <p:cNvCxnSpPr/>
          <p:nvPr/>
        </p:nvCxnSpPr>
        <p:spPr>
          <a:xfrm>
            <a:off x="1959283" y="3625632"/>
            <a:ext cx="0" cy="4200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0E07F74-6A3F-432D-829A-92BF3A44D471}"/>
              </a:ext>
            </a:extLst>
          </p:cNvPr>
          <p:cNvCxnSpPr/>
          <p:nvPr/>
        </p:nvCxnSpPr>
        <p:spPr>
          <a:xfrm>
            <a:off x="1549620" y="4403114"/>
            <a:ext cx="0" cy="4200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CBA1791-136D-4B24-A7F6-39EB41D09C96}"/>
              </a:ext>
            </a:extLst>
          </p:cNvPr>
          <p:cNvSpPr/>
          <p:nvPr/>
        </p:nvSpPr>
        <p:spPr>
          <a:xfrm>
            <a:off x="613473" y="4803738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5 m and 60 cm</a:t>
            </a:r>
            <a:endParaRPr lang="en-GB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694C8C9-99A8-459E-A6AA-9979E35F2A72}"/>
              </a:ext>
            </a:extLst>
          </p:cNvPr>
          <p:cNvCxnSpPr/>
          <p:nvPr/>
        </p:nvCxnSpPr>
        <p:spPr>
          <a:xfrm>
            <a:off x="8648105" y="1685083"/>
            <a:ext cx="0" cy="4200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947909E-F4B5-489B-895D-DC5F1A547CF7}"/>
              </a:ext>
            </a:extLst>
          </p:cNvPr>
          <p:cNvSpPr/>
          <p:nvPr/>
        </p:nvSpPr>
        <p:spPr>
          <a:xfrm>
            <a:off x="8358352" y="2054922"/>
            <a:ext cx="677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7 m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8FB633B-F845-45AD-8A2F-55C5FD691CF3}"/>
                  </a:ext>
                </a:extLst>
              </p:cNvPr>
              <p:cNvSpPr/>
              <p:nvPr/>
            </p:nvSpPr>
            <p:spPr>
              <a:xfrm>
                <a:off x="6546480" y="1591536"/>
                <a:ext cx="48751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    	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8FB633B-F845-45AD-8A2F-55C5FD691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480" y="1591536"/>
                <a:ext cx="4875136" cy="461665"/>
              </a:xfrm>
              <a:prstGeom prst="rect">
                <a:avLst/>
              </a:prstGeom>
              <a:blipFill>
                <a:blip r:embed="rId6"/>
                <a:stretch>
                  <a:fillRect l="-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B58D152F-ED25-41F8-A4DA-FE62A22B33FF}"/>
              </a:ext>
            </a:extLst>
          </p:cNvPr>
          <p:cNvSpPr/>
          <p:nvPr/>
        </p:nvSpPr>
        <p:spPr>
          <a:xfrm>
            <a:off x="7846356" y="1605181"/>
            <a:ext cx="1640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12 m 60 cm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F82981-EE76-413C-89AA-525D887A4C72}"/>
              </a:ext>
            </a:extLst>
          </p:cNvPr>
          <p:cNvSpPr/>
          <p:nvPr/>
        </p:nvSpPr>
        <p:spPr>
          <a:xfrm>
            <a:off x="7827786" y="921791"/>
            <a:ext cx="1640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12 m 60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7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1.85185E-6 L -0.14439 -0.064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8" y="-324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2.22222E-6 L 0.40898 -0.4655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9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17" grpId="0"/>
      <p:bldP spid="17" grpId="1"/>
      <p:bldP spid="54" grpId="0"/>
      <p:bldP spid="54" grpId="1"/>
      <p:bldP spid="61" grpId="0"/>
      <p:bldP spid="61" grpId="1"/>
      <p:bldP spid="68" grpId="0"/>
      <p:bldP spid="27" grpId="0"/>
      <p:bldP spid="27" grpId="1"/>
      <p:bldP spid="30" grpId="0"/>
      <p:bldP spid="30" grpId="1"/>
      <p:bldP spid="33" grpId="0"/>
      <p:bldP spid="33" grpId="1"/>
      <p:bldP spid="35" grpId="0"/>
      <p:bldP spid="35" grpId="1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>
            <a:extLst>
              <a:ext uri="{FF2B5EF4-FFF2-40B4-BE49-F238E27FC236}">
                <a16:creationId xmlns:a16="http://schemas.microsoft.com/office/drawing/2014/main" id="{016A0EBA-E287-4F3C-A781-F8636B72BF7E}"/>
              </a:ext>
            </a:extLst>
          </p:cNvPr>
          <p:cNvSpPr/>
          <p:nvPr/>
        </p:nvSpPr>
        <p:spPr>
          <a:xfrm>
            <a:off x="2722335" y="2034814"/>
            <a:ext cx="2750950" cy="2788372"/>
          </a:xfrm>
          <a:prstGeom prst="corner">
            <a:avLst>
              <a:gd name="adj1" fmla="val 58732"/>
              <a:gd name="adj2" fmla="val 3845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BD139D-F643-494D-9997-0A4307D47519}"/>
              </a:ext>
            </a:extLst>
          </p:cNvPr>
          <p:cNvSpPr/>
          <p:nvPr/>
        </p:nvSpPr>
        <p:spPr>
          <a:xfrm>
            <a:off x="2280434" y="1454251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1 m and 40 cm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99EF8-D4D8-48E8-BBC5-138013655ED5}"/>
              </a:ext>
            </a:extLst>
          </p:cNvPr>
          <p:cNvSpPr/>
          <p:nvPr/>
        </p:nvSpPr>
        <p:spPr>
          <a:xfrm>
            <a:off x="5607402" y="3809029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1 m and 50 cm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23D3A-9260-494D-88EC-C9DDA7F4F82C}"/>
              </a:ext>
            </a:extLst>
          </p:cNvPr>
          <p:cNvSpPr/>
          <p:nvPr/>
        </p:nvSpPr>
        <p:spPr>
          <a:xfrm>
            <a:off x="613473" y="3254035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 m and 80 cm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4DC23-670D-4BC2-B996-9700B2EC3845}"/>
              </a:ext>
            </a:extLst>
          </p:cNvPr>
          <p:cNvSpPr txBox="1"/>
          <p:nvPr/>
        </p:nvSpPr>
        <p:spPr>
          <a:xfrm>
            <a:off x="1642824" y="551448"/>
            <a:ext cx="7103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is the perimeter of the classroom?</a:t>
            </a:r>
          </a:p>
          <a:p>
            <a:pPr algn="ctr"/>
            <a:endParaRPr lang="en-GB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FD4329-4844-4CD8-8010-294267F2874D}"/>
              </a:ext>
            </a:extLst>
          </p:cNvPr>
          <p:cNvCxnSpPr/>
          <p:nvPr/>
        </p:nvCxnSpPr>
        <p:spPr>
          <a:xfrm flipV="1">
            <a:off x="2588217" y="2034814"/>
            <a:ext cx="0" cy="278837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9EF5A6-2F4D-404C-BEF0-C833EA618A7A}"/>
              </a:ext>
            </a:extLst>
          </p:cNvPr>
          <p:cNvCxnSpPr>
            <a:cxnSpLocks/>
          </p:cNvCxnSpPr>
          <p:nvPr/>
        </p:nvCxnSpPr>
        <p:spPr>
          <a:xfrm flipV="1">
            <a:off x="5615552" y="3182549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F28464-EC9D-438E-9A4E-D8FD64937991}"/>
              </a:ext>
            </a:extLst>
          </p:cNvPr>
          <p:cNvCxnSpPr>
            <a:cxnSpLocks/>
          </p:cNvCxnSpPr>
          <p:nvPr/>
        </p:nvCxnSpPr>
        <p:spPr>
          <a:xfrm>
            <a:off x="2722334" y="1917807"/>
            <a:ext cx="105150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EC69D3E-7F06-4BF4-B7B1-3DB1E2C171EB}"/>
              </a:ext>
            </a:extLst>
          </p:cNvPr>
          <p:cNvSpPr/>
          <p:nvPr/>
        </p:nvSpPr>
        <p:spPr>
          <a:xfrm>
            <a:off x="3888784" y="2638477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 m and 10 cm</a:t>
            </a:r>
            <a:endParaRPr lang="en-GB" sz="2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368B0F-E0B1-4DD7-90F3-90D47231A70F}"/>
              </a:ext>
            </a:extLst>
          </p:cNvPr>
          <p:cNvCxnSpPr>
            <a:cxnSpLocks/>
          </p:cNvCxnSpPr>
          <p:nvPr/>
        </p:nvCxnSpPr>
        <p:spPr>
          <a:xfrm rot="5400000" flipV="1">
            <a:off x="4652967" y="2275385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ED5D15-D5F6-418A-B93F-68E12F6A212A}"/>
              </a:ext>
            </a:extLst>
          </p:cNvPr>
          <p:cNvCxnSpPr>
            <a:cxnSpLocks/>
          </p:cNvCxnSpPr>
          <p:nvPr/>
        </p:nvCxnSpPr>
        <p:spPr>
          <a:xfrm>
            <a:off x="2722334" y="1917807"/>
            <a:ext cx="105150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42D954A-3DBB-4D1F-A29D-AE97659E6E73}"/>
              </a:ext>
            </a:extLst>
          </p:cNvPr>
          <p:cNvCxnSpPr>
            <a:cxnSpLocks/>
          </p:cNvCxnSpPr>
          <p:nvPr/>
        </p:nvCxnSpPr>
        <p:spPr>
          <a:xfrm>
            <a:off x="2701409" y="4956599"/>
            <a:ext cx="277187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CCAEB212-3475-4A40-B991-CE761633C1DA}"/>
              </a:ext>
            </a:extLst>
          </p:cNvPr>
          <p:cNvSpPr/>
          <p:nvPr/>
        </p:nvSpPr>
        <p:spPr>
          <a:xfrm>
            <a:off x="3157919" y="4934921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3 m and 50 cm</a:t>
            </a:r>
            <a:endParaRPr lang="en-GB" sz="2400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094E44D-9EB0-493B-95B7-A2B471C34EF6}"/>
              </a:ext>
            </a:extLst>
          </p:cNvPr>
          <p:cNvCxnSpPr>
            <a:cxnSpLocks/>
          </p:cNvCxnSpPr>
          <p:nvPr/>
        </p:nvCxnSpPr>
        <p:spPr>
          <a:xfrm flipV="1">
            <a:off x="3865536" y="2034814"/>
            <a:ext cx="0" cy="114773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0934313-F2DE-4EEA-B6BF-A60A124C3ACF}"/>
              </a:ext>
            </a:extLst>
          </p:cNvPr>
          <p:cNvCxnSpPr>
            <a:cxnSpLocks/>
          </p:cNvCxnSpPr>
          <p:nvPr/>
        </p:nvCxnSpPr>
        <p:spPr>
          <a:xfrm flipV="1">
            <a:off x="5615552" y="3182549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F28CE418-D564-4F56-86E1-794A714BBC29}"/>
              </a:ext>
            </a:extLst>
          </p:cNvPr>
          <p:cNvSpPr/>
          <p:nvPr/>
        </p:nvSpPr>
        <p:spPr>
          <a:xfrm>
            <a:off x="3832648" y="2260571"/>
            <a:ext cx="275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1 m and 30 cm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F82981-EE76-413C-89AA-525D887A4C72}"/>
              </a:ext>
            </a:extLst>
          </p:cNvPr>
          <p:cNvSpPr/>
          <p:nvPr/>
        </p:nvSpPr>
        <p:spPr>
          <a:xfrm>
            <a:off x="7827786" y="921791"/>
            <a:ext cx="1640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12 m 60 cm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0EC22-254D-4BFC-803A-FC3CFF35D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652" y="1301458"/>
            <a:ext cx="1530961" cy="1881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314D59-1F84-46FB-8186-3A06DB41C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825" y="3048770"/>
            <a:ext cx="1111682" cy="100197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EF78B86-F6D4-4B53-98AE-60E91343F305}"/>
              </a:ext>
            </a:extLst>
          </p:cNvPr>
          <p:cNvSpPr txBox="1"/>
          <p:nvPr/>
        </p:nvSpPr>
        <p:spPr>
          <a:xfrm>
            <a:off x="2954464" y="1197288"/>
            <a:ext cx="4787647" cy="1532334"/>
          </a:xfrm>
          <a:prstGeom prst="wedgeRoundRectCallout">
            <a:avLst>
              <a:gd name="adj1" fmla="val 55043"/>
              <a:gd name="adj2" fmla="val 15248"/>
              <a:gd name="adj3" fmla="val 16667"/>
            </a:avLst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wonder how many of my scarves would fit around the perimeter of the classroom…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510B76B-B5CD-4C76-A82B-96F70FEFA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646" y="4583076"/>
            <a:ext cx="747045" cy="74704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AF9E1B6-FC4B-4F65-BAC6-9A9BE1789C36}"/>
              </a:ext>
            </a:extLst>
          </p:cNvPr>
          <p:cNvSpPr txBox="1"/>
          <p:nvPr/>
        </p:nvSpPr>
        <p:spPr>
          <a:xfrm>
            <a:off x="6774490" y="472576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F2E3E1-79B3-4EB5-B524-7638604882CC}"/>
              </a:ext>
            </a:extLst>
          </p:cNvPr>
          <p:cNvCxnSpPr>
            <a:cxnSpLocks/>
          </p:cNvCxnSpPr>
          <p:nvPr/>
        </p:nvCxnSpPr>
        <p:spPr>
          <a:xfrm rot="5400000" flipV="1">
            <a:off x="6868260" y="3450683"/>
            <a:ext cx="0" cy="164063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CECFA036-3B94-4209-9896-2CBBED8EA757}"/>
              </a:ext>
            </a:extLst>
          </p:cNvPr>
          <p:cNvSpPr/>
          <p:nvPr/>
        </p:nvSpPr>
        <p:spPr>
          <a:xfrm>
            <a:off x="6383205" y="4184454"/>
            <a:ext cx="1162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50 cm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17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0 L -0.18349 0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17" grpId="0"/>
      <p:bldP spid="54" grpId="0"/>
      <p:bldP spid="68" grpId="0"/>
      <p:bldP spid="39" grpId="0" animBg="1"/>
      <p:bldP spid="41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9.1|2.1|1.8|1.5|6.1|0.6|0.7|0.8|0.7|4.2|4|1.2|1.1|1.7|1.1|1|1.2|3.1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8.8|9.3|6.2|4|7.5|0.8|0.9|0.8|1.2|1|0.7|0.7|7.6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5.8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9|1.1|8.6|11.2|2.1|1.1|4.6|3.5|0.7|3.5|7.9|4.8|1|0.7|1|0.9|0.9|0.7|14.8|1.9|7.2|7.5|9.6|6.2|2.8|14.4|6.1|0.8|7|1.3|1.1|4.7|4|5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8.4|16|3.9|3.9|7.6|7.1|9.4|8.3|5.9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.7|8.1|2.6|6.2|10.9|16|3.4|4.5|0.9|6.8|1.8|2.4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5|7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|1.7|3|1.4|1.9|1.3|0.8|2.5|3.3|3|7.8|5.9|2.4|1.3|3.5|2.6|6.1|0.7|16.5|2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E50DCF-37B0-40E0-8911-A7B4E0A7F4F9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cee99ee9-287b-4f9a-957c-ba5ae7375c9a"/>
    <ds:schemaRef ds:uri="522d4c35-b548-4432-90ae-af4376e1c4b4"/>
  </ds:schemaRefs>
</ds:datastoreItem>
</file>

<file path=customXml/itemProps2.xml><?xml version="1.0" encoding="utf-8"?>
<ds:datastoreItem xmlns:ds="http://schemas.openxmlformats.org/officeDocument/2006/customXml" ds:itemID="{AF9B0CDB-9CDE-49E5-A28B-6DBB40AC7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8558</TotalTime>
  <Words>653</Words>
  <Application>Microsoft Office PowerPoint</Application>
  <PresentationFormat>A4 Paper (210x297 mm)</PresentationFormat>
  <Paragraphs>129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Bariol Bold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James Clegg</cp:lastModifiedBy>
  <cp:revision>132</cp:revision>
  <dcterms:created xsi:type="dcterms:W3CDTF">2019-10-15T10:24:11Z</dcterms:created>
  <dcterms:modified xsi:type="dcterms:W3CDTF">2020-12-08T12:20:43Z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