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6FC66-26BE-4B18-A5DE-BE192E5865B0}" v="36" dt="2024-10-03T14:40:25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6E5C-6F20-1461-A3D1-C0627FCF0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345B6-228C-D27C-53F0-CD4EF5949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4665A-6BFD-F2CB-1E27-CA2337C7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39C60-10A9-EE3F-544B-FBDCF8FB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80EE-04AF-45E1-852D-1EE2972C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4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6D27-0B4F-C159-F67A-1DDD1903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5D57C-D890-7FD3-B1F7-63DCE68AB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779B6-0B9E-3E3C-85A3-711E3C59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67982-E276-15DF-1D35-9E7F4684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6C28-3D9C-9BAC-47EA-B6BED699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2CA7F-F7FF-AA85-8E2B-EB4815474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FB8CD-E9EF-4749-200B-0793A213F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4AEF8-AD4D-9C32-C0DE-4D9DC018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E018-2AA6-4D43-9A8C-0155D2FC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EF36A-5DE5-74A3-B0E2-927E29FD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D2BB-77FA-B2CC-BC50-885C59AA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52596-F338-31C2-8D62-B2FB1FB8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81AE-DB38-CC66-B910-A2E39FE5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C351-617F-E8A5-8BC2-DC8E8CA8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7E702-F5FD-6188-A2FB-D2CC8C4B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D1A9-0C18-5C8E-E39E-2EADFA02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A99D7-285A-0B7A-8CBE-2046E19C8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2745-6040-EB59-630D-AFB338D9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1C40-22DD-EE8D-37ED-A883D647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CE0D3-0B40-2F55-8102-7BE4847E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6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E10E-D1A4-D641-04FC-448C3D97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1C001-4E44-7CBE-7B2B-2B795DF55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CD1C9-47A0-A330-4179-9FE8F82C5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C0109-1564-6331-711C-48B6F2E1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34B9-A6AB-FEC1-72B0-AF262110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351D4-F412-C3F1-6F7F-F82221D1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2C4C-6965-D522-E0F6-8F582346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A313-1130-8AFE-DA21-62E7DA59A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AA9C1-6E9C-0A5D-8061-301A5AD44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8F367-6D6D-5002-8112-EBB42B6AF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F7ACF-B46F-262F-7E35-FE2BC167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24551-D605-6657-C0B4-42BC0D81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23332-EE73-83DE-58DB-0066CBCA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74CDE-C79F-DDC1-1488-7EB307BB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5B69-62A0-38AF-1FCA-11A4172C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439F3-8D6C-63F0-B742-1635B72D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6144B-3F8D-5FEF-5935-A3301C02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5AEB3-3352-901B-4A6D-F2DED65C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F5672-9B58-46B8-FFF6-3EA23398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6B80A-3570-ABBB-D4A8-AE158289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7D395-25A9-B332-75C3-730EE63A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7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7896-AA63-887E-BC13-3AF4630B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17353-77FF-A764-C7A8-6956D8B2B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585D3-D475-9806-358F-416ED2707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EC0D9-A725-7C68-AFD2-A62F464B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15E4A-F8D8-5571-4CC7-09536591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36FE7-17EC-1D7B-470E-F77A0BA9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CDAD-74D5-3BD0-1965-090AAE48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F7DA4-92D9-B602-FABD-81E3A9772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EBF5-0804-B09A-01D6-CCA1D56EE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FE972-1708-1759-AA45-6A153412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9BB45-A2DD-77F1-60BF-32C0A88E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6C756-B356-2C98-CAE1-D6D39452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5C8E9-3BFB-FB16-FE85-F4AAF201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1A32C-F884-5E27-44F3-6732844FF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D6CF-5727-B466-F7BD-612465538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DFD88E-5145-44B9-97D1-038719FA1D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581A7-9D0C-0E64-DB35-24C80E0DE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BEB5E-D3ED-28DC-A76E-39FF1926F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E0C86E-6EBD-4E99-8E02-25D772F0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jubilee-schools.org.uk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813C-F4F9-BC12-B785-646257D0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A colorful lines with text&#10;&#10;Description automatically generated with medium confidence">
            <a:extLst>
              <a:ext uri="{FF2B5EF4-FFF2-40B4-BE49-F238E27FC236}">
                <a16:creationId xmlns:a16="http://schemas.microsoft.com/office/drawing/2014/main" id="{F740830D-2B17-BE0F-1577-DA73287FD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urface with snow&#10;&#10;Description automatically generated">
            <a:extLst>
              <a:ext uri="{FF2B5EF4-FFF2-40B4-BE49-F238E27FC236}">
                <a16:creationId xmlns:a16="http://schemas.microsoft.com/office/drawing/2014/main" id="{DBAC6423-F58B-E24B-9D7C-7D5D5B16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F74874-4B4B-4966-D126-749C6029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16" y="921781"/>
            <a:ext cx="6642100" cy="1325563"/>
          </a:xfrm>
        </p:spPr>
        <p:txBody>
          <a:bodyPr/>
          <a:lstStyle/>
          <a:p>
            <a:r>
              <a:rPr lang="en-GB" b="1" dirty="0">
                <a:solidFill>
                  <a:srgbClr val="26943A"/>
                </a:solidFill>
              </a:rPr>
              <a:t>Learning objectives:</a:t>
            </a:r>
            <a:endParaRPr lang="en-US" b="1" dirty="0">
              <a:solidFill>
                <a:srgbClr val="26943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7CCB-A29C-A64F-D8DC-7D053197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16" y="1981199"/>
            <a:ext cx="10515600" cy="4351338"/>
          </a:xfrm>
        </p:spPr>
        <p:txBody>
          <a:bodyPr/>
          <a:lstStyle/>
          <a:p>
            <a:r>
              <a:rPr lang="en-GB" dirty="0"/>
              <a:t>To understand the different parts of the Jubilee logo </a:t>
            </a:r>
          </a:p>
          <a:p>
            <a:r>
              <a:rPr lang="en-GB" dirty="0"/>
              <a:t>To be able to explain how this logo links to being Pilgrims of Hope</a:t>
            </a:r>
            <a:endParaRPr lang="en-US" dirty="0"/>
          </a:p>
        </p:txBody>
      </p:sp>
      <p:pic>
        <p:nvPicPr>
          <p:cNvPr id="5" name="Picture 4" descr="A logo with a green cross&#10;&#10;Description automatically generated">
            <a:extLst>
              <a:ext uri="{FF2B5EF4-FFF2-40B4-BE49-F238E27FC236}">
                <a16:creationId xmlns:a16="http://schemas.microsoft.com/office/drawing/2014/main" id="{431A47DE-3190-8811-3ED3-E2C2028C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3"/>
            <a:ext cx="2082800" cy="8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surface with snow&#10;&#10;Description automatically generated">
            <a:extLst>
              <a:ext uri="{FF2B5EF4-FFF2-40B4-BE49-F238E27FC236}">
                <a16:creationId xmlns:a16="http://schemas.microsoft.com/office/drawing/2014/main" id="{CC57F1D3-519C-4EC3-9FE4-6368C8F47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96E55-D8DA-9DE5-8FC3-BDC90CF4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1325563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What do you notice?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8CC32337-8179-C502-1EDA-BE7036223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27957" r="30959" b="31756"/>
          <a:stretch/>
        </p:blipFill>
        <p:spPr>
          <a:xfrm>
            <a:off x="3482406" y="2110064"/>
            <a:ext cx="5327635" cy="3165044"/>
          </a:xfrm>
          <a:prstGeom prst="rect">
            <a:avLst/>
          </a:prstGeom>
        </p:spPr>
      </p:pic>
      <p:pic>
        <p:nvPicPr>
          <p:cNvPr id="5" name="Picture 4" descr="A logo with a green cross&#10;&#10;Description automatically generated">
            <a:extLst>
              <a:ext uri="{FF2B5EF4-FFF2-40B4-BE49-F238E27FC236}">
                <a16:creationId xmlns:a16="http://schemas.microsoft.com/office/drawing/2014/main" id="{958243FF-2F1F-9DEF-A9D7-88378B4FC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3"/>
            <a:ext cx="2082800" cy="85719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98F0C-9355-15D7-374A-75C4A20C3156}"/>
              </a:ext>
            </a:extLst>
          </p:cNvPr>
          <p:cNvGrpSpPr/>
          <p:nvPr/>
        </p:nvGrpSpPr>
        <p:grpSpPr>
          <a:xfrm>
            <a:off x="584200" y="2698337"/>
            <a:ext cx="3606800" cy="2805295"/>
            <a:chOff x="584200" y="2698337"/>
            <a:chExt cx="3606800" cy="28052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C4156C-824F-6431-575E-B876A5B501A3}"/>
                </a:ext>
              </a:extLst>
            </p:cNvPr>
            <p:cNvSpPr txBox="1"/>
            <p:nvPr/>
          </p:nvSpPr>
          <p:spPr>
            <a:xfrm>
              <a:off x="584200" y="2698337"/>
              <a:ext cx="3606800" cy="1200329"/>
            </a:xfrm>
            <a:custGeom>
              <a:avLst/>
              <a:gdLst>
                <a:gd name="connsiteX0" fmla="*/ 0 w 3606800"/>
                <a:gd name="connsiteY0" fmla="*/ 0 h 1200329"/>
                <a:gd name="connsiteX1" fmla="*/ 3606800 w 3606800"/>
                <a:gd name="connsiteY1" fmla="*/ 0 h 1200329"/>
                <a:gd name="connsiteX2" fmla="*/ 3606800 w 3606800"/>
                <a:gd name="connsiteY2" fmla="*/ 1200329 h 1200329"/>
                <a:gd name="connsiteX3" fmla="*/ 0 w 3606800"/>
                <a:gd name="connsiteY3" fmla="*/ 1200329 h 1200329"/>
                <a:gd name="connsiteX4" fmla="*/ 0 w 3606800"/>
                <a:gd name="connsiteY4" fmla="*/ 0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200329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569873" y="393021"/>
                    <a:pt x="3574757" y="1014765"/>
                    <a:pt x="3606800" y="1200329"/>
                  </a:cubicBezTo>
                  <a:cubicBezTo>
                    <a:pt x="2846149" y="1306649"/>
                    <a:pt x="651070" y="1192680"/>
                    <a:pt x="0" y="1200329"/>
                  </a:cubicBezTo>
                  <a:cubicBezTo>
                    <a:pt x="-39762" y="727104"/>
                    <a:pt x="103026" y="164741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entury Gothic" panose="020B0502020202020204" pitchFamily="34" charset="0"/>
                </a:rPr>
                <a:t>Four figures, representing everyone on earth, all different kinds of people from all different places on earth.</a:t>
              </a:r>
            </a:p>
          </p:txBody>
        </p:sp>
        <p:pic>
          <p:nvPicPr>
            <p:cNvPr id="7" name="Picture 6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D5701D04-61FD-6F78-E70D-EFDE53BFD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5361">
              <a:off x="1444438" y="3523387"/>
              <a:ext cx="1980245" cy="198024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513197-9C29-F18E-480C-CF0FD194CE04}"/>
              </a:ext>
            </a:extLst>
          </p:cNvPr>
          <p:cNvGrpSpPr/>
          <p:nvPr/>
        </p:nvGrpSpPr>
        <p:grpSpPr>
          <a:xfrm>
            <a:off x="7847447" y="3099254"/>
            <a:ext cx="3606800" cy="2967299"/>
            <a:chOff x="7847447" y="3099254"/>
            <a:chExt cx="3606800" cy="29672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F59F7C-B99C-2276-6256-A9E8EBECA165}"/>
                </a:ext>
              </a:extLst>
            </p:cNvPr>
            <p:cNvSpPr txBox="1"/>
            <p:nvPr/>
          </p:nvSpPr>
          <p:spPr>
            <a:xfrm>
              <a:off x="7847447" y="4866224"/>
              <a:ext cx="3606800" cy="1200329"/>
            </a:xfrm>
            <a:custGeom>
              <a:avLst/>
              <a:gdLst>
                <a:gd name="connsiteX0" fmla="*/ 0 w 3606800"/>
                <a:gd name="connsiteY0" fmla="*/ 0 h 1200329"/>
                <a:gd name="connsiteX1" fmla="*/ 3606800 w 3606800"/>
                <a:gd name="connsiteY1" fmla="*/ 0 h 1200329"/>
                <a:gd name="connsiteX2" fmla="*/ 3606800 w 3606800"/>
                <a:gd name="connsiteY2" fmla="*/ 1200329 h 1200329"/>
                <a:gd name="connsiteX3" fmla="*/ 0 w 3606800"/>
                <a:gd name="connsiteY3" fmla="*/ 1200329 h 1200329"/>
                <a:gd name="connsiteX4" fmla="*/ 0 w 3606800"/>
                <a:gd name="connsiteY4" fmla="*/ 0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200329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569873" y="393021"/>
                    <a:pt x="3574757" y="1014765"/>
                    <a:pt x="3606800" y="1200329"/>
                  </a:cubicBezTo>
                  <a:cubicBezTo>
                    <a:pt x="2846149" y="1306649"/>
                    <a:pt x="651070" y="1192680"/>
                    <a:pt x="0" y="1200329"/>
                  </a:cubicBezTo>
                  <a:cubicBezTo>
                    <a:pt x="-39762" y="727104"/>
                    <a:pt x="103026" y="164741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b="0" i="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They embrace each other to show solidarity</a:t>
              </a:r>
              <a:r>
                <a:rPr lang="en-GB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, friendship and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that we should be one united, global family.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  <p:pic>
          <p:nvPicPr>
            <p:cNvPr id="13" name="Picture 12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25C71C71-1667-D269-7214-CB0ECB08A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9391">
              <a:off x="8248362" y="3099254"/>
              <a:ext cx="2057400" cy="205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1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urface with snow&#10;&#10;Description automatically generated">
            <a:extLst>
              <a:ext uri="{FF2B5EF4-FFF2-40B4-BE49-F238E27FC236}">
                <a16:creationId xmlns:a16="http://schemas.microsoft.com/office/drawing/2014/main" id="{DBAC6423-F58B-E24B-9D7C-7D5D5B16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ogo with a green cross&#10;&#10;Description automatically generated">
            <a:extLst>
              <a:ext uri="{FF2B5EF4-FFF2-40B4-BE49-F238E27FC236}">
                <a16:creationId xmlns:a16="http://schemas.microsoft.com/office/drawing/2014/main" id="{431A47DE-3190-8811-3ED3-E2C2028C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3"/>
            <a:ext cx="2082800" cy="857198"/>
          </a:xfrm>
          <a:prstGeom prst="rect">
            <a:avLst/>
          </a:prstGeom>
        </p:spPr>
      </p:pic>
      <p:pic>
        <p:nvPicPr>
          <p:cNvPr id="10" name="Picture 9" descr="A logo of a person holding a cross&#10;&#10;Description automatically generated">
            <a:extLst>
              <a:ext uri="{FF2B5EF4-FFF2-40B4-BE49-F238E27FC236}">
                <a16:creationId xmlns:a16="http://schemas.microsoft.com/office/drawing/2014/main" id="{50574156-007A-296C-550E-AB3604602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7" t="6595" r="30170" b="19140"/>
          <a:stretch/>
        </p:blipFill>
        <p:spPr>
          <a:xfrm>
            <a:off x="4922373" y="1991230"/>
            <a:ext cx="2191265" cy="4267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203944-26C5-892D-2C5E-014C53FEF2E7}"/>
              </a:ext>
            </a:extLst>
          </p:cNvPr>
          <p:cNvSpPr txBox="1">
            <a:spLocks/>
          </p:cNvSpPr>
          <p:nvPr/>
        </p:nvSpPr>
        <p:spPr>
          <a:xfrm>
            <a:off x="838200" y="1000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entury Gothic" panose="020B0502020202020204" pitchFamily="34" charset="0"/>
              </a:rPr>
              <a:t>What do you notice?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F0C1C3-0D7B-5DEF-4B47-D679DAA25D03}"/>
              </a:ext>
            </a:extLst>
          </p:cNvPr>
          <p:cNvGrpSpPr/>
          <p:nvPr/>
        </p:nvGrpSpPr>
        <p:grpSpPr>
          <a:xfrm>
            <a:off x="584200" y="2698337"/>
            <a:ext cx="3606800" cy="2248630"/>
            <a:chOff x="584200" y="2698337"/>
            <a:chExt cx="3606800" cy="22486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A06BF-35FB-093D-E9C0-4B2BF144A757}"/>
                </a:ext>
              </a:extLst>
            </p:cNvPr>
            <p:cNvSpPr txBox="1"/>
            <p:nvPr/>
          </p:nvSpPr>
          <p:spPr>
            <a:xfrm>
              <a:off x="584200" y="2698337"/>
              <a:ext cx="3606800" cy="646331"/>
            </a:xfrm>
            <a:custGeom>
              <a:avLst/>
              <a:gdLst>
                <a:gd name="connsiteX0" fmla="*/ 0 w 3606800"/>
                <a:gd name="connsiteY0" fmla="*/ 0 h 646331"/>
                <a:gd name="connsiteX1" fmla="*/ 3606800 w 3606800"/>
                <a:gd name="connsiteY1" fmla="*/ 0 h 646331"/>
                <a:gd name="connsiteX2" fmla="*/ 3606800 w 3606800"/>
                <a:gd name="connsiteY2" fmla="*/ 646331 h 646331"/>
                <a:gd name="connsiteX3" fmla="*/ 0 w 3606800"/>
                <a:gd name="connsiteY3" fmla="*/ 646331 h 646331"/>
                <a:gd name="connsiteX4" fmla="*/ 0 w 3606800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646331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636352" y="146003"/>
                    <a:pt x="3657857" y="330026"/>
                    <a:pt x="3606800" y="646331"/>
                  </a:cubicBezTo>
                  <a:cubicBezTo>
                    <a:pt x="2846149" y="752651"/>
                    <a:pt x="651070" y="638682"/>
                    <a:pt x="0" y="646331"/>
                  </a:cubicBezTo>
                  <a:cubicBezTo>
                    <a:pt x="-39762" y="457401"/>
                    <a:pt x="53166" y="76043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b="0" i="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The lead figure at the front is holding onto the cross </a:t>
              </a:r>
            </a:p>
          </p:txBody>
        </p:sp>
        <p:pic>
          <p:nvPicPr>
            <p:cNvPr id="14" name="Picture 13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D0D4DDC8-05D1-5810-F843-1B9FF288A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5361">
              <a:off x="1371933" y="2966722"/>
              <a:ext cx="1980245" cy="198024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95D4F5-980C-C64C-D202-1BC24676104B}"/>
              </a:ext>
            </a:extLst>
          </p:cNvPr>
          <p:cNvGrpSpPr/>
          <p:nvPr/>
        </p:nvGrpSpPr>
        <p:grpSpPr>
          <a:xfrm>
            <a:off x="7071355" y="1027906"/>
            <a:ext cx="3965764" cy="2875466"/>
            <a:chOff x="7071355" y="1027906"/>
            <a:chExt cx="3965764" cy="28754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C55D31-8B4C-962F-E17C-0E6FEA96D160}"/>
                </a:ext>
              </a:extLst>
            </p:cNvPr>
            <p:cNvSpPr txBox="1"/>
            <p:nvPr/>
          </p:nvSpPr>
          <p:spPr>
            <a:xfrm>
              <a:off x="7430319" y="1027906"/>
              <a:ext cx="3606800" cy="923330"/>
            </a:xfrm>
            <a:custGeom>
              <a:avLst/>
              <a:gdLst>
                <a:gd name="connsiteX0" fmla="*/ 0 w 3606800"/>
                <a:gd name="connsiteY0" fmla="*/ 0 h 923330"/>
                <a:gd name="connsiteX1" fmla="*/ 3606800 w 3606800"/>
                <a:gd name="connsiteY1" fmla="*/ 0 h 923330"/>
                <a:gd name="connsiteX2" fmla="*/ 3606800 w 3606800"/>
                <a:gd name="connsiteY2" fmla="*/ 923330 h 923330"/>
                <a:gd name="connsiteX3" fmla="*/ 0 w 3606800"/>
                <a:gd name="connsiteY3" fmla="*/ 923330 h 923330"/>
                <a:gd name="connsiteX4" fmla="*/ 0 w 3606800"/>
                <a:gd name="connsiteY4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923330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644662" y="104355"/>
                    <a:pt x="3666166" y="764950"/>
                    <a:pt x="3606800" y="923330"/>
                  </a:cubicBezTo>
                  <a:cubicBezTo>
                    <a:pt x="2846149" y="1029650"/>
                    <a:pt x="651070" y="915681"/>
                    <a:pt x="0" y="923330"/>
                  </a:cubicBezTo>
                  <a:cubicBezTo>
                    <a:pt x="68267" y="738891"/>
                    <a:pt x="-21624" y="39684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The cross is not only the sign of the faith, but also a sign of hope.</a:t>
              </a:r>
            </a:p>
          </p:txBody>
        </p:sp>
        <p:pic>
          <p:nvPicPr>
            <p:cNvPr id="17" name="Picture 16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E8AF6D33-FE3C-181F-B888-8558C900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7704" flipV="1">
              <a:off x="7071355" y="1923127"/>
              <a:ext cx="1980245" cy="198024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FFAD89-A605-8EE9-FD15-77784D56E7F0}"/>
              </a:ext>
            </a:extLst>
          </p:cNvPr>
          <p:cNvGrpSpPr/>
          <p:nvPr/>
        </p:nvGrpSpPr>
        <p:grpSpPr>
          <a:xfrm>
            <a:off x="7225051" y="3495663"/>
            <a:ext cx="4229196" cy="2570890"/>
            <a:chOff x="7225051" y="3495663"/>
            <a:chExt cx="4229196" cy="25708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62E737-0B07-8A11-2BF2-8A184F78CF72}"/>
                </a:ext>
              </a:extLst>
            </p:cNvPr>
            <p:cNvSpPr txBox="1"/>
            <p:nvPr/>
          </p:nvSpPr>
          <p:spPr>
            <a:xfrm>
              <a:off x="7847447" y="4866224"/>
              <a:ext cx="3606800" cy="1200329"/>
            </a:xfrm>
            <a:custGeom>
              <a:avLst/>
              <a:gdLst>
                <a:gd name="connsiteX0" fmla="*/ 0 w 3606800"/>
                <a:gd name="connsiteY0" fmla="*/ 0 h 1200329"/>
                <a:gd name="connsiteX1" fmla="*/ 3606800 w 3606800"/>
                <a:gd name="connsiteY1" fmla="*/ 0 h 1200329"/>
                <a:gd name="connsiteX2" fmla="*/ 3606800 w 3606800"/>
                <a:gd name="connsiteY2" fmla="*/ 1200329 h 1200329"/>
                <a:gd name="connsiteX3" fmla="*/ 0 w 3606800"/>
                <a:gd name="connsiteY3" fmla="*/ 1200329 h 1200329"/>
                <a:gd name="connsiteX4" fmla="*/ 0 w 3606800"/>
                <a:gd name="connsiteY4" fmla="*/ 0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200329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569873" y="393021"/>
                    <a:pt x="3574757" y="1014765"/>
                    <a:pt x="3606800" y="1200329"/>
                  </a:cubicBezTo>
                  <a:cubicBezTo>
                    <a:pt x="2846149" y="1306649"/>
                    <a:pt x="651070" y="1192680"/>
                    <a:pt x="0" y="1200329"/>
                  </a:cubicBezTo>
                  <a:cubicBezTo>
                    <a:pt x="-39762" y="727104"/>
                    <a:pt x="103026" y="164741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We never let go of hope because we always need it, especially when we face difficulties!</a:t>
              </a:r>
            </a:p>
          </p:txBody>
        </p:sp>
        <p:pic>
          <p:nvPicPr>
            <p:cNvPr id="22" name="Picture 21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EBC0AA48-603F-AB75-CCBA-DC629AC75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62758">
              <a:off x="7225051" y="3495663"/>
              <a:ext cx="1690688" cy="169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urface with snow&#10;&#10;Description automatically generated">
            <a:extLst>
              <a:ext uri="{FF2B5EF4-FFF2-40B4-BE49-F238E27FC236}">
                <a16:creationId xmlns:a16="http://schemas.microsoft.com/office/drawing/2014/main" id="{DBAC6423-F58B-E24B-9D7C-7D5D5B16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ogo with a green cross&#10;&#10;Description automatically generated">
            <a:extLst>
              <a:ext uri="{FF2B5EF4-FFF2-40B4-BE49-F238E27FC236}">
                <a16:creationId xmlns:a16="http://schemas.microsoft.com/office/drawing/2014/main" id="{431A47DE-3190-8811-3ED3-E2C2028C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3"/>
            <a:ext cx="2082800" cy="8571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203944-26C5-892D-2C5E-014C53FEF2E7}"/>
              </a:ext>
            </a:extLst>
          </p:cNvPr>
          <p:cNvSpPr txBox="1">
            <a:spLocks/>
          </p:cNvSpPr>
          <p:nvPr/>
        </p:nvSpPr>
        <p:spPr>
          <a:xfrm>
            <a:off x="838200" y="1000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latin typeface="Montserrat" panose="00000500000000000000" pitchFamily="2" charset="0"/>
              </a:rPr>
              <a:t>What do you notice?</a:t>
            </a:r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2" name="Picture 1" descr="A blue line in a circle&#10;&#10;Description automatically generated">
            <a:extLst>
              <a:ext uri="{FF2B5EF4-FFF2-40B4-BE49-F238E27FC236}">
                <a16:creationId xmlns:a16="http://schemas.microsoft.com/office/drawing/2014/main" id="{5299F2DC-C59A-5313-9C31-BD7E07E054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6" t="60000" r="44890" b="21605"/>
          <a:stretch/>
        </p:blipFill>
        <p:spPr>
          <a:xfrm>
            <a:off x="3353629" y="2595054"/>
            <a:ext cx="5641501" cy="19967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D8CE34-694D-7FB8-7E13-45DDBA25FE3D}"/>
              </a:ext>
            </a:extLst>
          </p:cNvPr>
          <p:cNvGrpSpPr/>
          <p:nvPr/>
        </p:nvGrpSpPr>
        <p:grpSpPr>
          <a:xfrm>
            <a:off x="6222672" y="4021585"/>
            <a:ext cx="5127848" cy="2597757"/>
            <a:chOff x="6222672" y="4021585"/>
            <a:chExt cx="5127848" cy="2597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62E737-0B07-8A11-2BF2-8A184F78CF72}"/>
                </a:ext>
              </a:extLst>
            </p:cNvPr>
            <p:cNvSpPr txBox="1"/>
            <p:nvPr/>
          </p:nvSpPr>
          <p:spPr>
            <a:xfrm>
              <a:off x="7743720" y="5142014"/>
              <a:ext cx="3606800" cy="1477328"/>
            </a:xfrm>
            <a:custGeom>
              <a:avLst/>
              <a:gdLst>
                <a:gd name="connsiteX0" fmla="*/ 0 w 3606800"/>
                <a:gd name="connsiteY0" fmla="*/ 0 h 1477328"/>
                <a:gd name="connsiteX1" fmla="*/ 3606800 w 3606800"/>
                <a:gd name="connsiteY1" fmla="*/ 0 h 1477328"/>
                <a:gd name="connsiteX2" fmla="*/ 3606800 w 3606800"/>
                <a:gd name="connsiteY2" fmla="*/ 1477328 h 1477328"/>
                <a:gd name="connsiteX3" fmla="*/ 0 w 3606800"/>
                <a:gd name="connsiteY3" fmla="*/ 1477328 h 1477328"/>
                <a:gd name="connsiteX4" fmla="*/ 0 w 3606800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477328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495083" y="533042"/>
                    <a:pt x="3716026" y="968921"/>
                    <a:pt x="3606800" y="1477328"/>
                  </a:cubicBezTo>
                  <a:cubicBezTo>
                    <a:pt x="2846149" y="1583648"/>
                    <a:pt x="651070" y="1469679"/>
                    <a:pt x="0" y="1477328"/>
                  </a:cubicBezTo>
                  <a:cubicBezTo>
                    <a:pt x="-81312" y="864007"/>
                    <a:pt x="-38244" y="302446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There are the rough waves under the figures, symbolising the fact that life’s pilgrimage does not always go smoothly in calm waters.</a:t>
              </a:r>
            </a:p>
          </p:txBody>
        </p:sp>
        <p:pic>
          <p:nvPicPr>
            <p:cNvPr id="22" name="Picture 21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EBC0AA48-603F-AB75-CCBA-DC629AC75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48709" flipV="1">
              <a:off x="6222672" y="4021585"/>
              <a:ext cx="1690688" cy="169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56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urface with snow&#10;&#10;Description automatically generated">
            <a:extLst>
              <a:ext uri="{FF2B5EF4-FFF2-40B4-BE49-F238E27FC236}">
                <a16:creationId xmlns:a16="http://schemas.microsoft.com/office/drawing/2014/main" id="{DBAC6423-F58B-E24B-9D7C-7D5D5B16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ogo with a green cross&#10;&#10;Description automatically generated">
            <a:extLst>
              <a:ext uri="{FF2B5EF4-FFF2-40B4-BE49-F238E27FC236}">
                <a16:creationId xmlns:a16="http://schemas.microsoft.com/office/drawing/2014/main" id="{431A47DE-3190-8811-3ED3-E2C2028C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3"/>
            <a:ext cx="2082800" cy="8571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203944-26C5-892D-2C5E-014C53FEF2E7}"/>
              </a:ext>
            </a:extLst>
          </p:cNvPr>
          <p:cNvSpPr txBox="1">
            <a:spLocks/>
          </p:cNvSpPr>
          <p:nvPr/>
        </p:nvSpPr>
        <p:spPr>
          <a:xfrm>
            <a:off x="838200" y="1000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entury Gothic" panose="020B0502020202020204" pitchFamily="34" charset="0"/>
              </a:rPr>
              <a:t>What do you notice?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F0C1C3-0D7B-5DEF-4B47-D679DAA25D03}"/>
              </a:ext>
            </a:extLst>
          </p:cNvPr>
          <p:cNvGrpSpPr/>
          <p:nvPr/>
        </p:nvGrpSpPr>
        <p:grpSpPr>
          <a:xfrm>
            <a:off x="584200" y="2698337"/>
            <a:ext cx="3606800" cy="3321476"/>
            <a:chOff x="584200" y="2698337"/>
            <a:chExt cx="3606800" cy="33214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A06BF-35FB-093D-E9C0-4B2BF144A757}"/>
                </a:ext>
              </a:extLst>
            </p:cNvPr>
            <p:cNvSpPr txBox="1"/>
            <p:nvPr/>
          </p:nvSpPr>
          <p:spPr>
            <a:xfrm>
              <a:off x="584200" y="2698337"/>
              <a:ext cx="3606800" cy="1754326"/>
            </a:xfrm>
            <a:custGeom>
              <a:avLst/>
              <a:gdLst>
                <a:gd name="connsiteX0" fmla="*/ 0 w 3606800"/>
                <a:gd name="connsiteY0" fmla="*/ 0 h 1754326"/>
                <a:gd name="connsiteX1" fmla="*/ 3606800 w 3606800"/>
                <a:gd name="connsiteY1" fmla="*/ 0 h 1754326"/>
                <a:gd name="connsiteX2" fmla="*/ 3606800 w 3606800"/>
                <a:gd name="connsiteY2" fmla="*/ 1754326 h 1754326"/>
                <a:gd name="connsiteX3" fmla="*/ 0 w 3606800"/>
                <a:gd name="connsiteY3" fmla="*/ 1754326 h 1754326"/>
                <a:gd name="connsiteX4" fmla="*/ 0 w 3606800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754326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652046" y="194670"/>
                    <a:pt x="3689631" y="1403577"/>
                    <a:pt x="3606800" y="1754326"/>
                  </a:cubicBezTo>
                  <a:cubicBezTo>
                    <a:pt x="2846149" y="1860646"/>
                    <a:pt x="651070" y="1746677"/>
                    <a:pt x="0" y="1754326"/>
                  </a:cubicBezTo>
                  <a:cubicBezTo>
                    <a:pt x="127106" y="999085"/>
                    <a:pt x="70643" y="40230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The lower part of the cross has been stretched and turned into the shape of an anchor which is let down into the waves. The anchor is well known as a symbol of hope. </a:t>
              </a:r>
            </a:p>
          </p:txBody>
        </p:sp>
        <p:pic>
          <p:nvPicPr>
            <p:cNvPr id="14" name="Picture 13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D0D4DDC8-05D1-5810-F843-1B9FF288A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5361">
              <a:off x="1715825" y="4039568"/>
              <a:ext cx="1980245" cy="198024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FFAD89-A605-8EE9-FD15-77784D56E7F0}"/>
              </a:ext>
            </a:extLst>
          </p:cNvPr>
          <p:cNvGrpSpPr/>
          <p:nvPr/>
        </p:nvGrpSpPr>
        <p:grpSpPr>
          <a:xfrm>
            <a:off x="7162238" y="2698337"/>
            <a:ext cx="4229196" cy="3124887"/>
            <a:chOff x="7225051" y="3495663"/>
            <a:chExt cx="4229196" cy="31248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62E737-0B07-8A11-2BF2-8A184F78CF72}"/>
                </a:ext>
              </a:extLst>
            </p:cNvPr>
            <p:cNvSpPr txBox="1"/>
            <p:nvPr/>
          </p:nvSpPr>
          <p:spPr>
            <a:xfrm>
              <a:off x="7847447" y="4866224"/>
              <a:ext cx="3606800" cy="1754326"/>
            </a:xfrm>
            <a:custGeom>
              <a:avLst/>
              <a:gdLst>
                <a:gd name="connsiteX0" fmla="*/ 0 w 3606800"/>
                <a:gd name="connsiteY0" fmla="*/ 0 h 1754326"/>
                <a:gd name="connsiteX1" fmla="*/ 3606800 w 3606800"/>
                <a:gd name="connsiteY1" fmla="*/ 0 h 1754326"/>
                <a:gd name="connsiteX2" fmla="*/ 3606800 w 3606800"/>
                <a:gd name="connsiteY2" fmla="*/ 1754326 h 1754326"/>
                <a:gd name="connsiteX3" fmla="*/ 0 w 3606800"/>
                <a:gd name="connsiteY3" fmla="*/ 1754326 h 1754326"/>
                <a:gd name="connsiteX4" fmla="*/ 0 w 3606800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754326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652046" y="194670"/>
                    <a:pt x="3689631" y="1403577"/>
                    <a:pt x="3606800" y="1754326"/>
                  </a:cubicBezTo>
                  <a:cubicBezTo>
                    <a:pt x="2846149" y="1860646"/>
                    <a:pt x="651070" y="1746677"/>
                    <a:pt x="0" y="1754326"/>
                  </a:cubicBezTo>
                  <a:cubicBezTo>
                    <a:pt x="127106" y="999085"/>
                    <a:pt x="70643" y="40230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Sailors sometimes use the phrase the ‘anchor of hope’ which is an extra, reserve anchor that ships use to keep themselves steady during storms. </a:t>
              </a:r>
              <a:endParaRPr lang="en-GB" dirty="0">
                <a:solidFill>
                  <a:srgbClr val="000000"/>
                </a:solidFill>
                <a:highlight>
                  <a:srgbClr val="FFFFFF"/>
                </a:highlight>
                <a:latin typeface="Century Gothic" panose="020B0502020202020204" pitchFamily="34" charset="0"/>
              </a:endParaRPr>
            </a:p>
          </p:txBody>
        </p:sp>
        <p:pic>
          <p:nvPicPr>
            <p:cNvPr id="22" name="Picture 21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EBC0AA48-603F-AB75-CCBA-DC629AC75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62758">
              <a:off x="7225051" y="3495663"/>
              <a:ext cx="1690688" cy="169068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6D2229-FD14-4008-9AC1-B9C1D8C5E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36" y="2094729"/>
            <a:ext cx="1680811" cy="1856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C1A186-43CA-3DBA-FDC4-7ED32BBB0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024" y="4589225"/>
            <a:ext cx="1174087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urface with snow&#10;&#10;Description automatically generated">
            <a:extLst>
              <a:ext uri="{FF2B5EF4-FFF2-40B4-BE49-F238E27FC236}">
                <a16:creationId xmlns:a16="http://schemas.microsoft.com/office/drawing/2014/main" id="{DBAC6423-F58B-E24B-9D7C-7D5D5B16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ogo with a green cross&#10;&#10;Description automatically generated">
            <a:extLst>
              <a:ext uri="{FF2B5EF4-FFF2-40B4-BE49-F238E27FC236}">
                <a16:creationId xmlns:a16="http://schemas.microsoft.com/office/drawing/2014/main" id="{431A47DE-3190-8811-3ED3-E2C2028C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3"/>
            <a:ext cx="2082800" cy="8571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203944-26C5-892D-2C5E-014C53FEF2E7}"/>
              </a:ext>
            </a:extLst>
          </p:cNvPr>
          <p:cNvSpPr txBox="1">
            <a:spLocks/>
          </p:cNvSpPr>
          <p:nvPr/>
        </p:nvSpPr>
        <p:spPr>
          <a:xfrm>
            <a:off x="838200" y="1000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entury Gothic" panose="020B0502020202020204" pitchFamily="34" charset="0"/>
              </a:rPr>
              <a:t>What do you notice?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 descr="A colorful logo with a cross and a boat&#10;&#10;Description automatically generated">
            <a:extLst>
              <a:ext uri="{FF2B5EF4-FFF2-40B4-BE49-F238E27FC236}">
                <a16:creationId xmlns:a16="http://schemas.microsoft.com/office/drawing/2014/main" id="{5054FC4B-B1EC-A941-F75B-D9A8A81B9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t="9775" r="30426" b="19259"/>
          <a:stretch/>
        </p:blipFill>
        <p:spPr>
          <a:xfrm>
            <a:off x="3597227" y="1991776"/>
            <a:ext cx="4427651" cy="41505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C95D4F5-980C-C64C-D202-1BC24676104B}"/>
              </a:ext>
            </a:extLst>
          </p:cNvPr>
          <p:cNvGrpSpPr/>
          <p:nvPr/>
        </p:nvGrpSpPr>
        <p:grpSpPr>
          <a:xfrm>
            <a:off x="7820692" y="1000125"/>
            <a:ext cx="3672047" cy="3050769"/>
            <a:chOff x="7820692" y="1000125"/>
            <a:chExt cx="3672047" cy="30507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C55D31-8B4C-962F-E17C-0E6FEA96D160}"/>
                </a:ext>
              </a:extLst>
            </p:cNvPr>
            <p:cNvSpPr txBox="1"/>
            <p:nvPr/>
          </p:nvSpPr>
          <p:spPr>
            <a:xfrm>
              <a:off x="7885939" y="1000125"/>
              <a:ext cx="3606800" cy="1754326"/>
            </a:xfrm>
            <a:custGeom>
              <a:avLst/>
              <a:gdLst>
                <a:gd name="connsiteX0" fmla="*/ 0 w 3606800"/>
                <a:gd name="connsiteY0" fmla="*/ 0 h 1754326"/>
                <a:gd name="connsiteX1" fmla="*/ 3606800 w 3606800"/>
                <a:gd name="connsiteY1" fmla="*/ 0 h 1754326"/>
                <a:gd name="connsiteX2" fmla="*/ 3606800 w 3606800"/>
                <a:gd name="connsiteY2" fmla="*/ 1754326 h 1754326"/>
                <a:gd name="connsiteX3" fmla="*/ 0 w 3606800"/>
                <a:gd name="connsiteY3" fmla="*/ 1754326 h 1754326"/>
                <a:gd name="connsiteX4" fmla="*/ 0 w 3606800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754326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652046" y="194670"/>
                    <a:pt x="3689631" y="1403577"/>
                    <a:pt x="3606800" y="1754326"/>
                  </a:cubicBezTo>
                  <a:cubicBezTo>
                    <a:pt x="2846149" y="1860646"/>
                    <a:pt x="651070" y="1746677"/>
                    <a:pt x="0" y="1754326"/>
                  </a:cubicBezTo>
                  <a:cubicBezTo>
                    <a:pt x="127106" y="999085"/>
                    <a:pt x="70643" y="40230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The cross also bends down towards the people, not leaving them alone, but stretching out to them as a reassuring presence, offering the safety of hope. </a:t>
              </a:r>
              <a:endParaRPr lang="en-GB" dirty="0">
                <a:solidFill>
                  <a:srgbClr val="000000"/>
                </a:solidFill>
                <a:highlight>
                  <a:srgbClr val="FFFFFF"/>
                </a:highlight>
                <a:latin typeface="Century Gothic" panose="020B0502020202020204" pitchFamily="34" charset="0"/>
              </a:endParaRPr>
            </a:p>
          </p:txBody>
        </p:sp>
        <p:pic>
          <p:nvPicPr>
            <p:cNvPr id="17" name="Picture 16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E8AF6D33-FE3C-181F-B888-8558C900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7704" flipV="1">
              <a:off x="7820692" y="2701763"/>
              <a:ext cx="1349131" cy="134913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F0C1C3-0D7B-5DEF-4B47-D679DAA25D03}"/>
              </a:ext>
            </a:extLst>
          </p:cNvPr>
          <p:cNvGrpSpPr/>
          <p:nvPr/>
        </p:nvGrpSpPr>
        <p:grpSpPr>
          <a:xfrm>
            <a:off x="584200" y="2698337"/>
            <a:ext cx="3606800" cy="3023553"/>
            <a:chOff x="584200" y="2698337"/>
            <a:chExt cx="3606800" cy="30235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A06BF-35FB-093D-E9C0-4B2BF144A757}"/>
                </a:ext>
              </a:extLst>
            </p:cNvPr>
            <p:cNvSpPr txBox="1"/>
            <p:nvPr/>
          </p:nvSpPr>
          <p:spPr>
            <a:xfrm>
              <a:off x="584200" y="2698337"/>
              <a:ext cx="3606800" cy="1477328"/>
            </a:xfrm>
            <a:custGeom>
              <a:avLst/>
              <a:gdLst>
                <a:gd name="connsiteX0" fmla="*/ 0 w 3606800"/>
                <a:gd name="connsiteY0" fmla="*/ 0 h 1477328"/>
                <a:gd name="connsiteX1" fmla="*/ 3606800 w 3606800"/>
                <a:gd name="connsiteY1" fmla="*/ 0 h 1477328"/>
                <a:gd name="connsiteX2" fmla="*/ 3606800 w 3606800"/>
                <a:gd name="connsiteY2" fmla="*/ 1477328 h 1477328"/>
                <a:gd name="connsiteX3" fmla="*/ 0 w 3606800"/>
                <a:gd name="connsiteY3" fmla="*/ 1477328 h 1477328"/>
                <a:gd name="connsiteX4" fmla="*/ 0 w 3606800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477328" extrusionOk="0">
                  <a:moveTo>
                    <a:pt x="0" y="0"/>
                  </a:moveTo>
                  <a:cubicBezTo>
                    <a:pt x="1494530" y="-5264"/>
                    <a:pt x="2239257" y="84467"/>
                    <a:pt x="3606800" y="0"/>
                  </a:cubicBezTo>
                  <a:cubicBezTo>
                    <a:pt x="3495083" y="533042"/>
                    <a:pt x="3716026" y="968921"/>
                    <a:pt x="3606800" y="1477328"/>
                  </a:cubicBezTo>
                  <a:cubicBezTo>
                    <a:pt x="2846149" y="1583648"/>
                    <a:pt x="651070" y="1469679"/>
                    <a:pt x="0" y="1477328"/>
                  </a:cubicBezTo>
                  <a:cubicBezTo>
                    <a:pt x="-81312" y="864007"/>
                    <a:pt x="-38244" y="302446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365AB1"/>
                </a:buClr>
              </a:pPr>
              <a:r>
                <a:rPr lang="en-GB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The pilgrim’s journey is something that everyone is doing together, not by themselves, and they are all leaning in closer to the cross.</a:t>
              </a:r>
            </a:p>
          </p:txBody>
        </p:sp>
        <p:pic>
          <p:nvPicPr>
            <p:cNvPr id="14" name="Picture 13" descr="A black arrow pointing up&#10;&#10;Description automatically generated">
              <a:extLst>
                <a:ext uri="{FF2B5EF4-FFF2-40B4-BE49-F238E27FC236}">
                  <a16:creationId xmlns:a16="http://schemas.microsoft.com/office/drawing/2014/main" id="{D0D4DDC8-05D1-5810-F843-1B9FF288A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5361">
              <a:off x="1449655" y="3741645"/>
              <a:ext cx="1980245" cy="1980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813C-F4F9-BC12-B785-646257D0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white surface with snow&#10;&#10;Description automatically generated">
            <a:extLst>
              <a:ext uri="{FF2B5EF4-FFF2-40B4-BE49-F238E27FC236}">
                <a16:creationId xmlns:a16="http://schemas.microsoft.com/office/drawing/2014/main" id="{75E602C8-7587-365D-9D72-C44217ED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green cross&#10;&#10;Description automatically generated">
            <a:extLst>
              <a:ext uri="{FF2B5EF4-FFF2-40B4-BE49-F238E27FC236}">
                <a16:creationId xmlns:a16="http://schemas.microsoft.com/office/drawing/2014/main" id="{517B2058-BCF9-FF20-08B5-383D0A196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3"/>
            <a:ext cx="2082800" cy="857198"/>
          </a:xfrm>
          <a:prstGeom prst="rect">
            <a:avLst/>
          </a:prstGeom>
        </p:spPr>
      </p:pic>
      <p:pic>
        <p:nvPicPr>
          <p:cNvPr id="10" name="Picture 9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3B7BE561-AFF0-B063-B3CF-9ACA062B4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/>
          <a:stretch/>
        </p:blipFill>
        <p:spPr>
          <a:xfrm>
            <a:off x="-1" y="3489665"/>
            <a:ext cx="6994079" cy="1469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D003CA-D6EE-9E0E-98F8-2B0E2703B4AE}"/>
              </a:ext>
            </a:extLst>
          </p:cNvPr>
          <p:cNvSpPr txBox="1"/>
          <p:nvPr/>
        </p:nvSpPr>
        <p:spPr>
          <a:xfrm>
            <a:off x="326571" y="947297"/>
            <a:ext cx="11538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E2647"/>
                </a:solidFill>
                <a:latin typeface="Century Gothic" panose="020B0502020202020204" pitchFamily="34" charset="0"/>
              </a:rPr>
              <a:t>Find out how you can be Pilgrims of Hope in 2025!</a:t>
            </a:r>
          </a:p>
          <a:p>
            <a:pPr algn="ctr"/>
            <a:r>
              <a:rPr lang="en-GB" sz="3600" dirty="0">
                <a:solidFill>
                  <a:srgbClr val="0E2647"/>
                </a:solidFill>
                <a:latin typeface="Century Gothic" panose="020B0502020202020204" pitchFamily="34" charset="0"/>
              </a:rPr>
              <a:t>Visit </a:t>
            </a:r>
            <a:r>
              <a:rPr lang="en-GB" sz="3600" dirty="0">
                <a:solidFill>
                  <a:srgbClr val="0563C1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jubilee-schools.org.uk</a:t>
            </a:r>
            <a:endParaRPr lang="en-GB" sz="3600" dirty="0">
              <a:solidFill>
                <a:srgbClr val="0563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41934506-3C22-7FE6-0369-8CF1045B0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8"/>
          <a:stretch/>
        </p:blipFill>
        <p:spPr>
          <a:xfrm>
            <a:off x="5535377" y="3489665"/>
            <a:ext cx="6656623" cy="1469139"/>
          </a:xfrm>
          <a:prstGeom prst="rect">
            <a:avLst/>
          </a:prstGeom>
        </p:spPr>
      </p:pic>
      <p:pic>
        <p:nvPicPr>
          <p:cNvPr id="6" name="Picture 5" descr="A logo with a cross and a boat&#10;&#10;Description automatically generated">
            <a:extLst>
              <a:ext uri="{FF2B5EF4-FFF2-40B4-BE49-F238E27FC236}">
                <a16:creationId xmlns:a16="http://schemas.microsoft.com/office/drawing/2014/main" id="{B6863151-75D8-2E89-ADE8-75AFBB52D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43" y="2226216"/>
            <a:ext cx="4776514" cy="39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8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97EC11B7D6143B38F92B2B36A411E" ma:contentTypeVersion="23" ma:contentTypeDescription="Create a new document." ma:contentTypeScope="" ma:versionID="eb1af97af52f762793266a7f5d91fd63">
  <xsd:schema xmlns:xsd="http://www.w3.org/2001/XMLSchema" xmlns:xs="http://www.w3.org/2001/XMLSchema" xmlns:p="http://schemas.microsoft.com/office/2006/metadata/properties" xmlns:ns2="c04dfa08-81d8-4694-a879-c0d7f3a651f0" xmlns:ns3="95af8d1d-a842-4612-8730-51a47d7f21d3" targetNamespace="http://schemas.microsoft.com/office/2006/metadata/properties" ma:root="true" ma:fieldsID="24db0698472f4840fba1673653a3b865" ns2:_="" ns3:_="">
    <xsd:import namespace="c04dfa08-81d8-4694-a879-c0d7f3a651f0"/>
    <xsd:import namespace="95af8d1d-a842-4612-8730-51a47d7f21d3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k07192ad3e194cf285600bb2f1ed787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dfa08-81d8-4694-a879-c0d7f3a651f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f8d1d-a842-4612-8730-51a47d7f2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0e13dd6-8d39-4f95-90b6-16a143cde408}" ma:internalName="TaxCatchAll" ma:showField="CatchAllData" ma:web="95af8d1d-a842-4612-8730-51a47d7f2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7192ad3e194cf285600bb2f1ed7875" ma:index="30" nillable="true" ma:taxonomy="true" ma:internalName="k07192ad3e194cf285600bb2f1ed7875" ma:taxonomyFieldName="Staff_x0020_Category" ma:displayName="Staff Category" ma:fieldId="{407192ad-3e19-4cf2-8560-0bb2f1ed7875}" ma:sspId="eda33314-abb7-4c07-9d66-bfa8aefd0393" ma:termSetId="8d204ba1-4d1a-44d7-9399-b16bf06b27e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c04dfa08-81d8-4694-a879-c0d7f3a651f0" xsi:nil="true"/>
    <MigrationWizId xmlns="c04dfa08-81d8-4694-a879-c0d7f3a651f0" xsi:nil="true"/>
    <MigrationWizIdPermissions xmlns="c04dfa08-81d8-4694-a879-c0d7f3a651f0" xsi:nil="true"/>
    <lcf76f155ced4ddcb4097134ff3c332f xmlns="c04dfa08-81d8-4694-a879-c0d7f3a651f0">
      <Terms xmlns="http://schemas.microsoft.com/office/infopath/2007/PartnerControls"/>
    </lcf76f155ced4ddcb4097134ff3c332f>
    <TaxCatchAll xmlns="95af8d1d-a842-4612-8730-51a47d7f21d3" xsi:nil="true"/>
    <k07192ad3e194cf285600bb2f1ed7875 xmlns="95af8d1d-a842-4612-8730-51a47d7f21d3">
      <Terms xmlns="http://schemas.microsoft.com/office/infopath/2007/PartnerControls"/>
    </k07192ad3e194cf285600bb2f1ed7875>
  </documentManagement>
</p:properties>
</file>

<file path=customXml/itemProps1.xml><?xml version="1.0" encoding="utf-8"?>
<ds:datastoreItem xmlns:ds="http://schemas.openxmlformats.org/officeDocument/2006/customXml" ds:itemID="{2745427E-E76F-495C-81FC-D612E0EAD461}"/>
</file>

<file path=customXml/itemProps2.xml><?xml version="1.0" encoding="utf-8"?>
<ds:datastoreItem xmlns:ds="http://schemas.openxmlformats.org/officeDocument/2006/customXml" ds:itemID="{7A9F0F96-B2EE-47F4-A7EA-8B915D42D86F}"/>
</file>

<file path=customXml/itemProps3.xml><?xml version="1.0" encoding="utf-8"?>
<ds:datastoreItem xmlns:ds="http://schemas.openxmlformats.org/officeDocument/2006/customXml" ds:itemID="{EBB54B4E-A8DA-4F46-B371-C8B009DCE1AA}"/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300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Century Gothic</vt:lpstr>
      <vt:lpstr>Montserrat</vt:lpstr>
      <vt:lpstr>Office Theme</vt:lpstr>
      <vt:lpstr>PowerPoint Presentation</vt:lpstr>
      <vt:lpstr>Learning objectives:</vt:lpstr>
      <vt:lpstr>What do you notice?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Bailey</dc:creator>
  <cp:lastModifiedBy>J Rutledge</cp:lastModifiedBy>
  <cp:revision>2</cp:revision>
  <dcterms:created xsi:type="dcterms:W3CDTF">2024-10-02T10:14:29Z</dcterms:created>
  <dcterms:modified xsi:type="dcterms:W3CDTF">2024-10-15T09:07:34Z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0x0101008EC97EC11B7D6143B38F92B2B36A411E</vt:lpwstr>
  </property>
</Properties>
</file>